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70" r:id="rId10"/>
    <p:sldId id="273" r:id="rId11"/>
    <p:sldId id="271" r:id="rId12"/>
    <p:sldId id="264" r:id="rId13"/>
    <p:sldId id="263" r:id="rId14"/>
    <p:sldId id="269" r:id="rId15"/>
    <p:sldId id="267" r:id="rId16"/>
    <p:sldId id="266" r:id="rId17"/>
    <p:sldId id="26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C858-D673-48C1-9AB9-16407941DDBB}"/>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B65149E9-9342-4F09-AB33-216CDB50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526876-B2B5-4E34-9B88-DA6D0844D3BC}"/>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436A312A-5DCD-454E-82DC-175AD36186F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CD15931-98AD-4EAD-B73F-BE5998C586F1}"/>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3357775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26FC-3A85-4B02-9039-C7A493F64F3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F7F14C2-63D3-4E45-AF3E-E93ADEB57474}"/>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DDAC9F9-E232-4DFF-B574-305DCD3D2C2A}"/>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1312DB60-C9BA-428A-8A11-F17B0E857A4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52CB11C-B57C-40DD-81CD-0DFE4BDF601E}"/>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415459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BF031-9235-4C32-8E6F-179E1A21B272}"/>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5B5B85-2106-4447-824C-D1DE41F327FB}"/>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C8CB091-E396-42D2-9C4C-F86E0B1DD79A}"/>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EF8EE68C-2EDF-4ADE-9B26-A5B97EAF372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97D2D34-8A1D-4512-B95E-4A4025A4F9A8}"/>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1657735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69BF-E43F-4DF7-AD03-51EBA702051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F123738-27C1-49F3-A864-A1204DEE87D1}"/>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AB11E02-CE8F-46CB-B516-316749DD7205}"/>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EE76FC64-AD0E-435A-A191-13CA1783A5B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0BF3928-6478-42A8-A616-A6E52F3DEBBE}"/>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239266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A49E-BCB7-490E-ADE1-3B9D20E1CC7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8E62216-0139-42F8-892A-1F39EDA484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CAB4A4E3-3166-405A-BF31-0DEA5BBB73C6}"/>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278E6932-A2E7-4405-A27E-73B8C4AECC8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0D53A2D-8B64-4434-8718-72D4132550AE}"/>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1857447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138E-E6E8-4541-9EFC-A374E3C474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0E18D9D-8808-43E2-A5B4-9947BBE47BD1}"/>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71DC9221-41C0-460A-A65F-B9867F2725D0}"/>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E28EC5C8-3D5A-46B9-A38F-4F5D44EC548B}"/>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6" name="Footer Placeholder 5">
            <a:extLst>
              <a:ext uri="{FF2B5EF4-FFF2-40B4-BE49-F238E27FC236}">
                <a16:creationId xmlns:a16="http://schemas.microsoft.com/office/drawing/2014/main" id="{02692612-D41F-4249-A162-C9E0B550EE3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6D977A5-F8BE-452C-A4E5-4A80F46A745C}"/>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1735467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5C0E-9964-498D-8222-74BB7B3D7446}"/>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F9FAC74-778D-455F-8D86-529ABEB7A7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341A9BC6-A705-4629-98E4-9D724E8DF301}"/>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B17631B-D851-4CD1-AD5D-99A1159FB0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D90BE034-CA98-4B2B-AA91-22A8DD28F572}"/>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04590FF-C129-4D39-9EE8-86BA028E486F}"/>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8" name="Footer Placeholder 7">
            <a:extLst>
              <a:ext uri="{FF2B5EF4-FFF2-40B4-BE49-F238E27FC236}">
                <a16:creationId xmlns:a16="http://schemas.microsoft.com/office/drawing/2014/main" id="{90F960A5-7D9F-40F1-8412-2318ED23E96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798F40FB-1B8C-47EC-A426-1BA3BEC850B8}"/>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106499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0C14-1A32-4421-8071-7330E7FCD678}"/>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A14598E7-4F97-42A3-83DB-5653898A6A28}"/>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4" name="Footer Placeholder 3">
            <a:extLst>
              <a:ext uri="{FF2B5EF4-FFF2-40B4-BE49-F238E27FC236}">
                <a16:creationId xmlns:a16="http://schemas.microsoft.com/office/drawing/2014/main" id="{3487557F-DA8A-49BB-B47F-0F06CDE7235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F275984-1937-4F21-A6E7-E34625A79A0E}"/>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50337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41A8C6-0ABA-4EFE-BD27-791CDDB790AC}"/>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3" name="Footer Placeholder 2">
            <a:extLst>
              <a:ext uri="{FF2B5EF4-FFF2-40B4-BE49-F238E27FC236}">
                <a16:creationId xmlns:a16="http://schemas.microsoft.com/office/drawing/2014/main" id="{854D702F-504D-4FCD-9208-7189B78EA4B0}"/>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B148D3D-6894-4D96-837E-957E61D76642}"/>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360693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FEC6-1F9E-43BC-A072-5F293196314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EE89C0E-2FA9-4286-8AEC-47ADBB4C0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73181EA1-4308-4A47-8CDC-70A28461C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74EEEF19-C339-42FE-8CBC-D5E0BFF697FF}"/>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6" name="Footer Placeholder 5">
            <a:extLst>
              <a:ext uri="{FF2B5EF4-FFF2-40B4-BE49-F238E27FC236}">
                <a16:creationId xmlns:a16="http://schemas.microsoft.com/office/drawing/2014/main" id="{3CA7A4B1-7030-4052-BE87-4DE6124C327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6D9E5EE-BA53-4CF4-B20F-5403B950DCCA}"/>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2184327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9944F-8DDA-431E-A0C0-6C80813DD8D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0DB6EA7F-35B8-4C74-A446-10C2453A5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1A642E3-6B74-440B-970B-3283D0C19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A4D457F8-EDAC-425B-B5EA-0C32DABA7209}"/>
              </a:ext>
            </a:extLst>
          </p:cNvPr>
          <p:cNvSpPr>
            <a:spLocks noGrp="1"/>
          </p:cNvSpPr>
          <p:nvPr>
            <p:ph type="dt" sz="half" idx="10"/>
          </p:nvPr>
        </p:nvSpPr>
        <p:spPr/>
        <p:txBody>
          <a:bodyPr/>
          <a:lstStyle/>
          <a:p>
            <a:fld id="{0CA4DD1A-678B-4074-BEEF-F49EB9C270A6}" type="datetimeFigureOut">
              <a:rPr lang="zh-CN" altLang="en-US" smtClean="0"/>
              <a:t>2018/3/12</a:t>
            </a:fld>
            <a:endParaRPr lang="zh-CN" altLang="en-US"/>
          </a:p>
        </p:txBody>
      </p:sp>
      <p:sp>
        <p:nvSpPr>
          <p:cNvPr id="6" name="Footer Placeholder 5">
            <a:extLst>
              <a:ext uri="{FF2B5EF4-FFF2-40B4-BE49-F238E27FC236}">
                <a16:creationId xmlns:a16="http://schemas.microsoft.com/office/drawing/2014/main" id="{B18FFB93-4847-4270-941C-AC811862227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E017545-72E7-4128-B5EF-D0C9EF654586}"/>
              </a:ext>
            </a:extLst>
          </p:cNvPr>
          <p:cNvSpPr>
            <a:spLocks noGrp="1"/>
          </p:cNvSpPr>
          <p:nvPr>
            <p:ph type="sldNum" sz="quarter" idx="12"/>
          </p:nvPr>
        </p:nvSpPr>
        <p:spPr/>
        <p:txBody>
          <a:body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61629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C4185-04BD-435B-9FA2-2F1A4895C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DC0A100-24D9-477A-A637-0E1053D8F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A98D107-81EE-4627-B3A0-FCE850BA01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4DD1A-678B-4074-BEEF-F49EB9C270A6}" type="datetimeFigureOut">
              <a:rPr lang="zh-CN" altLang="en-US" smtClean="0"/>
              <a:t>2018/3/12</a:t>
            </a:fld>
            <a:endParaRPr lang="zh-CN" altLang="en-US"/>
          </a:p>
        </p:txBody>
      </p:sp>
      <p:sp>
        <p:nvSpPr>
          <p:cNvPr id="5" name="Footer Placeholder 4">
            <a:extLst>
              <a:ext uri="{FF2B5EF4-FFF2-40B4-BE49-F238E27FC236}">
                <a16:creationId xmlns:a16="http://schemas.microsoft.com/office/drawing/2014/main" id="{4C1CE363-DE92-420A-BD98-1A35119C1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BB20BEDE-CD25-4AC9-8058-AA30380425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C6361-E402-41E0-A615-B6B6B53D58ED}" type="slidenum">
              <a:rPr lang="zh-CN" altLang="en-US" smtClean="0"/>
              <a:t>‹#›</a:t>
            </a:fld>
            <a:endParaRPr lang="zh-CN" altLang="en-US"/>
          </a:p>
        </p:txBody>
      </p:sp>
    </p:spTree>
    <p:extLst>
      <p:ext uri="{BB962C8B-B14F-4D97-AF65-F5344CB8AC3E}">
        <p14:creationId xmlns:p14="http://schemas.microsoft.com/office/powerpoint/2010/main" val="254426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t99BfDnBZcI" TargetMode="External"/><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shopee-iet-machine-learning-competitio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21803E-FFE4-4C8F-8A0A-4455EE3F271C}"/>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B2163289-2B4A-409D-A173-3A6A8000C11A}"/>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8ED1F2-75C5-4AB9-BE83-077BE2434383}"/>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05C8F04E-C2B5-4A14-BA9D-1768658049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pic>
        <p:nvPicPr>
          <p:cNvPr id="9" name="Picture 8">
            <a:extLst>
              <a:ext uri="{FF2B5EF4-FFF2-40B4-BE49-F238E27FC236}">
                <a16:creationId xmlns:a16="http://schemas.microsoft.com/office/drawing/2014/main" id="{37862680-BF83-4C57-9781-908975FF4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30" y="903631"/>
            <a:ext cx="6530414" cy="5050738"/>
          </a:xfrm>
          <a:prstGeom prst="rect">
            <a:avLst/>
          </a:prstGeom>
          <a:effectLst>
            <a:softEdge rad="63500"/>
          </a:effectLst>
        </p:spPr>
      </p:pic>
      <p:sp>
        <p:nvSpPr>
          <p:cNvPr id="10" name="TextBox 9">
            <a:extLst>
              <a:ext uri="{FF2B5EF4-FFF2-40B4-BE49-F238E27FC236}">
                <a16:creationId xmlns:a16="http://schemas.microsoft.com/office/drawing/2014/main" id="{827DAF3D-F98A-4BC4-AB02-EDE1E28AEA3B}"/>
              </a:ext>
            </a:extLst>
          </p:cNvPr>
          <p:cNvSpPr txBox="1"/>
          <p:nvPr/>
        </p:nvSpPr>
        <p:spPr>
          <a:xfrm>
            <a:off x="6944245" y="1680747"/>
            <a:ext cx="4704416" cy="4031873"/>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Welcome to </a:t>
            </a:r>
          </a:p>
          <a:p>
            <a:pPr algn="ctr"/>
            <a:endParaRPr lang="en-US" altLang="zh-CN" sz="2800" b="1" dirty="0">
              <a:latin typeface="Times New Roman" panose="02020603050405020304" pitchFamily="18" charset="0"/>
              <a:cs typeface="Times New Roman" panose="02020603050405020304" pitchFamily="18" charset="0"/>
            </a:endParaRPr>
          </a:p>
          <a:p>
            <a:pPr algn="ctr"/>
            <a:r>
              <a:rPr lang="en-US" altLang="zh-CN" sz="3200" b="1" dirty="0">
                <a:latin typeface="Times New Roman" panose="02020603050405020304" pitchFamily="18" charset="0"/>
                <a:cs typeface="Times New Roman" panose="02020603050405020304" pitchFamily="18" charset="0"/>
              </a:rPr>
              <a:t>SHOPEE-IET</a:t>
            </a:r>
          </a:p>
          <a:p>
            <a:pPr algn="ctr"/>
            <a:r>
              <a:rPr lang="en-US" altLang="zh-CN" sz="3200" b="1" dirty="0">
                <a:latin typeface="Times New Roman" panose="02020603050405020304" pitchFamily="18" charset="0"/>
                <a:cs typeface="Times New Roman" panose="02020603050405020304" pitchFamily="18" charset="0"/>
              </a:rPr>
              <a:t>  Machine Learning </a:t>
            </a:r>
          </a:p>
          <a:p>
            <a:pPr algn="ctr"/>
            <a:r>
              <a:rPr lang="en-US" altLang="zh-CN" sz="3200" b="1" dirty="0">
                <a:latin typeface="Times New Roman" panose="02020603050405020304" pitchFamily="18" charset="0"/>
                <a:cs typeface="Times New Roman" panose="02020603050405020304" pitchFamily="18" charset="0"/>
              </a:rPr>
              <a:t>Challenge</a:t>
            </a:r>
          </a:p>
          <a:p>
            <a:pPr algn="ctr"/>
            <a:endParaRPr lang="en-US" altLang="zh-CN" sz="2800" b="1" dirty="0">
              <a:latin typeface="Times New Roman" panose="02020603050405020304" pitchFamily="18" charset="0"/>
              <a:cs typeface="Times New Roman" panose="02020603050405020304" pitchFamily="18" charset="0"/>
            </a:endParaRPr>
          </a:p>
          <a:p>
            <a:pPr algn="ctr"/>
            <a:r>
              <a:rPr lang="en-US" altLang="zh-CN" sz="2800" b="1" dirty="0">
                <a:latin typeface="Times New Roman" panose="02020603050405020304" pitchFamily="18" charset="0"/>
                <a:cs typeface="Times New Roman" panose="02020603050405020304" pitchFamily="18" charset="0"/>
              </a:rPr>
              <a:t>Opening Ceremony</a:t>
            </a:r>
          </a:p>
          <a:p>
            <a:pPr algn="ctr"/>
            <a:endParaRPr lang="en-US" altLang="zh-CN" sz="2800" b="1" dirty="0">
              <a:latin typeface="Times New Roman" panose="02020603050405020304" pitchFamily="18" charset="0"/>
              <a:cs typeface="Times New Roman" panose="02020603050405020304" pitchFamily="18" charset="0"/>
            </a:endParaRPr>
          </a:p>
          <a:p>
            <a:pPr algn="ctr"/>
            <a:r>
              <a:rPr lang="en-US" altLang="zh-CN" sz="2000" b="1" dirty="0">
                <a:latin typeface="Times New Roman" panose="02020603050405020304" pitchFamily="18" charset="0"/>
                <a:cs typeface="Times New Roman" panose="02020603050405020304" pitchFamily="18" charset="0"/>
              </a:rPr>
              <a:t>                                      11</a:t>
            </a:r>
            <a:r>
              <a:rPr lang="en-US" altLang="zh-CN" sz="2000" b="1" baseline="30000" dirty="0">
                <a:latin typeface="Times New Roman" panose="02020603050405020304" pitchFamily="18" charset="0"/>
                <a:cs typeface="Times New Roman" panose="02020603050405020304" pitchFamily="18" charset="0"/>
              </a:rPr>
              <a:t>th</a:t>
            </a:r>
            <a:r>
              <a:rPr lang="en-US" altLang="zh-CN" sz="2000" b="1" dirty="0">
                <a:latin typeface="Times New Roman" panose="02020603050405020304" pitchFamily="18" charset="0"/>
                <a:cs typeface="Times New Roman" panose="02020603050405020304" pitchFamily="18" charset="0"/>
              </a:rPr>
              <a:t>, March 2018</a:t>
            </a:r>
          </a:p>
        </p:txBody>
      </p:sp>
    </p:spTree>
    <p:extLst>
      <p:ext uri="{BB962C8B-B14F-4D97-AF65-F5344CB8AC3E}">
        <p14:creationId xmlns:p14="http://schemas.microsoft.com/office/powerpoint/2010/main" val="396031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AF603A-099F-474C-88E4-CEC77525A07B}"/>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92913B2E-65AD-4A56-9A54-C8AD13927B77}"/>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5B3A3E-C31C-452F-B3B5-9D21FCBF264D}"/>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DDFF332-D4FD-424C-978A-D6F45236D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grpSp>
        <p:nvGrpSpPr>
          <p:cNvPr id="12" name="Group 11">
            <a:extLst>
              <a:ext uri="{FF2B5EF4-FFF2-40B4-BE49-F238E27FC236}">
                <a16:creationId xmlns:a16="http://schemas.microsoft.com/office/drawing/2014/main" id="{DB203710-C3CE-494D-B6AB-A45333F60AF1}"/>
              </a:ext>
            </a:extLst>
          </p:cNvPr>
          <p:cNvGrpSpPr/>
          <p:nvPr/>
        </p:nvGrpSpPr>
        <p:grpSpPr>
          <a:xfrm>
            <a:off x="234087" y="2458540"/>
            <a:ext cx="13161178" cy="3293209"/>
            <a:chOff x="192046" y="2119389"/>
            <a:chExt cx="13161178" cy="3293209"/>
          </a:xfrm>
        </p:grpSpPr>
        <p:grpSp>
          <p:nvGrpSpPr>
            <p:cNvPr id="10" name="Group 9">
              <a:extLst>
                <a:ext uri="{FF2B5EF4-FFF2-40B4-BE49-F238E27FC236}">
                  <a16:creationId xmlns:a16="http://schemas.microsoft.com/office/drawing/2014/main" id="{8A027038-9488-4440-92E9-D327FA3DEAD2}"/>
                </a:ext>
              </a:extLst>
            </p:cNvPr>
            <p:cNvGrpSpPr/>
            <p:nvPr/>
          </p:nvGrpSpPr>
          <p:grpSpPr>
            <a:xfrm>
              <a:off x="192046" y="2119389"/>
              <a:ext cx="13161178" cy="3293209"/>
              <a:chOff x="-473875" y="2015090"/>
              <a:chExt cx="13161178" cy="3293209"/>
            </a:xfrm>
          </p:grpSpPr>
          <p:sp>
            <p:nvSpPr>
              <p:cNvPr id="8" name="TextBox 7">
                <a:extLst>
                  <a:ext uri="{FF2B5EF4-FFF2-40B4-BE49-F238E27FC236}">
                    <a16:creationId xmlns:a16="http://schemas.microsoft.com/office/drawing/2014/main" id="{58C34D9E-7AB5-4780-A56C-BE5686A30F68}"/>
                  </a:ext>
                </a:extLst>
              </p:cNvPr>
              <p:cNvSpPr txBox="1"/>
              <p:nvPr/>
            </p:nvSpPr>
            <p:spPr>
              <a:xfrm>
                <a:off x="-473875" y="2015090"/>
                <a:ext cx="4982819" cy="3293209"/>
              </a:xfrm>
              <a:prstGeom prst="rect">
                <a:avLst/>
              </a:prstGeom>
              <a:noFill/>
            </p:spPr>
            <p:txBody>
              <a:bodyPr wrap="square" rtlCol="0">
                <a:spAutoFit/>
              </a:bodyPr>
              <a:lstStyle/>
              <a:p>
                <a:pPr lvl="0"/>
                <a:r>
                  <a:rPr lang="en-SG" altLang="zh-CN" dirty="0">
                    <a:latin typeface="Times New Roman" panose="02020603050405020304" pitchFamily="18" charset="0"/>
                    <a:cs typeface="Times New Roman" panose="02020603050405020304" pitchFamily="18" charset="0"/>
                  </a:rPr>
                  <a:t>Yaozhang: yaozhang.pan@shopee.com</a:t>
                </a:r>
                <a:endParaRPr lang="en-US" altLang="zh-CN" dirty="0">
                  <a:latin typeface="Times New Roman" panose="02020603050405020304" pitchFamily="18" charset="0"/>
                  <a:cs typeface="Times New Roman" panose="02020603050405020304" pitchFamily="18" charset="0"/>
                </a:endParaRPr>
              </a:p>
              <a:p>
                <a:pPr lvl="0"/>
                <a:endParaRPr lang="en-US"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Zhaorui</a:t>
                </a:r>
                <a:r>
                  <a:rPr lang="en-SG" altLang="zh-CN" dirty="0">
                    <a:latin typeface="Times New Roman" panose="02020603050405020304" pitchFamily="18" charset="0"/>
                    <a:cs typeface="Times New Roman" panose="02020603050405020304" pitchFamily="18" charset="0"/>
                  </a:rPr>
                  <a:t>: rui.zhao@shopee.com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Ruoxu</a:t>
                </a:r>
                <a:r>
                  <a:rPr lang="en-SG" altLang="zh-CN" dirty="0">
                    <a:latin typeface="Times New Roman" panose="02020603050405020304" pitchFamily="18" charset="0"/>
                    <a:cs typeface="Times New Roman" panose="02020603050405020304" pitchFamily="18" charset="0"/>
                  </a:rPr>
                  <a:t>: ruoxu.ren@shopee.com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Hongxin</a:t>
                </a:r>
                <a:r>
                  <a:rPr lang="en-SG" altLang="zh-CN" dirty="0">
                    <a:latin typeface="Times New Roman" panose="02020603050405020304" pitchFamily="18" charset="0"/>
                    <a:cs typeface="Times New Roman" panose="02020603050405020304" pitchFamily="18" charset="0"/>
                  </a:rPr>
                  <a:t>: hongxin.shao@shopee.com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Mingming</a:t>
                </a:r>
                <a:r>
                  <a:rPr lang="en-SG" altLang="zh-CN" dirty="0">
                    <a:latin typeface="Times New Roman" panose="02020603050405020304" pitchFamily="18" charset="0"/>
                    <a:cs typeface="Times New Roman" panose="02020603050405020304" pitchFamily="18" charset="0"/>
                  </a:rPr>
                  <a:t> Li: mingming.li@shopee.com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algn="ctr"/>
                <a:endParaRPr lang="zh-CN" altLang="en-US"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2A59655-EDC3-4DB7-A0D6-07935DCE4F9D}"/>
                  </a:ext>
                </a:extLst>
              </p:cNvPr>
              <p:cNvSpPr txBox="1"/>
              <p:nvPr/>
            </p:nvSpPr>
            <p:spPr>
              <a:xfrm>
                <a:off x="7171085" y="2015090"/>
                <a:ext cx="5516218" cy="2862322"/>
              </a:xfrm>
              <a:prstGeom prst="rect">
                <a:avLst/>
              </a:prstGeom>
              <a:noFill/>
            </p:spPr>
            <p:txBody>
              <a:bodyPr wrap="square" rtlCol="0">
                <a:spAutoFit/>
              </a:bodyPr>
              <a:lstStyle/>
              <a:p>
                <a:pPr lvl="0"/>
                <a:r>
                  <a:rPr lang="en-SG" altLang="zh-CN" dirty="0">
                    <a:latin typeface="Times New Roman" panose="02020603050405020304" pitchFamily="18" charset="0"/>
                    <a:cs typeface="Times New Roman" panose="02020603050405020304" pitchFamily="18" charset="0"/>
                  </a:rPr>
                  <a:t>Wei Zhang: wei.zhang@shopee.com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Mingxuan</a:t>
                </a:r>
                <a:r>
                  <a:rPr lang="en-SG" altLang="zh-CN" dirty="0">
                    <a:latin typeface="Times New Roman" panose="02020603050405020304" pitchFamily="18" charset="0"/>
                    <a:cs typeface="Times New Roman" panose="02020603050405020304" pitchFamily="18" charset="0"/>
                  </a:rPr>
                  <a:t> Cao: mingxuan.cao@shopee.com </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a:latin typeface="Times New Roman" panose="02020603050405020304" pitchFamily="18" charset="0"/>
                    <a:cs typeface="Times New Roman" panose="02020603050405020304" pitchFamily="18" charset="0"/>
                  </a:rPr>
                  <a:t>Chester Liew: chester.liew@shopee.com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a:latin typeface="Times New Roman" panose="02020603050405020304" pitchFamily="18" charset="0"/>
                    <a:cs typeface="Times New Roman" panose="02020603050405020304" pitchFamily="18" charset="0"/>
                  </a:rPr>
                  <a:t>Deng Yue: yue.deng@shopee.com</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lvl="0"/>
                <a:r>
                  <a:rPr lang="en-SG" altLang="zh-CN" dirty="0" err="1">
                    <a:latin typeface="Times New Roman" panose="02020603050405020304" pitchFamily="18" charset="0"/>
                    <a:cs typeface="Times New Roman" panose="02020603050405020304" pitchFamily="18" charset="0"/>
                  </a:rPr>
                  <a:t>Zhihao</a:t>
                </a:r>
                <a:r>
                  <a:rPr lang="en-SG" altLang="zh-CN" dirty="0">
                    <a:latin typeface="Times New Roman" panose="02020603050405020304" pitchFamily="18" charset="0"/>
                    <a:cs typeface="Times New Roman" panose="02020603050405020304" pitchFamily="18" charset="0"/>
                  </a:rPr>
                  <a:t> Sun: zhihao.sun@shopee.com</a:t>
                </a:r>
                <a:endParaRPr lang="zh-CN" altLang="zh-CN" dirty="0">
                  <a:latin typeface="Times New Roman" panose="02020603050405020304" pitchFamily="18" charset="0"/>
                  <a:cs typeface="Times New Roman" panose="02020603050405020304" pitchFamily="18" charset="0"/>
                </a:endParaRPr>
              </a:p>
              <a:p>
                <a:endParaRPr lang="zh-CN" altLang="en-US" dirty="0"/>
              </a:p>
            </p:txBody>
          </p:sp>
        </p:grpSp>
        <p:pic>
          <p:nvPicPr>
            <p:cNvPr id="1026" name="Picture 2" descr="“mentor”的图片搜索结果">
              <a:extLst>
                <a:ext uri="{FF2B5EF4-FFF2-40B4-BE49-F238E27FC236}">
                  <a16:creationId xmlns:a16="http://schemas.microsoft.com/office/drawing/2014/main" id="{3F5F380F-EA23-4006-8E23-D67E2BB2E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734" y="2341482"/>
              <a:ext cx="3302318" cy="2201545"/>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EB4E9870-9FD7-4AB6-8973-7F0A8FB5C3CE}"/>
              </a:ext>
            </a:extLst>
          </p:cNvPr>
          <p:cNvSpPr txBox="1"/>
          <p:nvPr/>
        </p:nvSpPr>
        <p:spPr>
          <a:xfrm>
            <a:off x="3415862" y="1249818"/>
            <a:ext cx="5707117"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Mentors from </a:t>
            </a:r>
            <a:r>
              <a:rPr lang="en-US" altLang="zh-CN" sz="2400" b="1" dirty="0" err="1">
                <a:latin typeface="Times New Roman" panose="02020603050405020304" pitchFamily="18" charset="0"/>
                <a:cs typeface="Times New Roman" panose="02020603050405020304" pitchFamily="18" charset="0"/>
              </a:rPr>
              <a:t>Shopee</a:t>
            </a:r>
            <a:r>
              <a:rPr lang="en-US" altLang="zh-CN" sz="2400" b="1" dirty="0">
                <a:latin typeface="Times New Roman" panose="02020603050405020304" pitchFamily="18" charset="0"/>
                <a:cs typeface="Times New Roman" panose="02020603050405020304" pitchFamily="18" charset="0"/>
              </a:rPr>
              <a:t> Data Science Team  </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506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AF603A-099F-474C-88E4-CEC77525A07B}"/>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92913B2E-65AD-4A56-9A54-C8AD13927B77}"/>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5B3A3E-C31C-452F-B3B5-9D21FCBF264D}"/>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DDFF332-D4FD-424C-978A-D6F45236D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TextBox 7">
            <a:extLst>
              <a:ext uri="{FF2B5EF4-FFF2-40B4-BE49-F238E27FC236}">
                <a16:creationId xmlns:a16="http://schemas.microsoft.com/office/drawing/2014/main" id="{58C34D9E-7AB5-4780-A56C-BE5686A30F68}"/>
              </a:ext>
            </a:extLst>
          </p:cNvPr>
          <p:cNvSpPr txBox="1"/>
          <p:nvPr/>
        </p:nvSpPr>
        <p:spPr>
          <a:xfrm>
            <a:off x="2538209" y="956646"/>
            <a:ext cx="756920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 Mentorship Guidelines</a:t>
            </a:r>
            <a:endParaRPr lang="zh-CN" altLang="en-US" sz="2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24F8B1A-1EE7-4D3A-9569-1309C9BD7E5A}"/>
              </a:ext>
            </a:extLst>
          </p:cNvPr>
          <p:cNvSpPr txBox="1"/>
          <p:nvPr/>
        </p:nvSpPr>
        <p:spPr>
          <a:xfrm>
            <a:off x="2311400" y="2031840"/>
            <a:ext cx="8022818" cy="3693319"/>
          </a:xfrm>
          <a:prstGeom prst="rect">
            <a:avLst/>
          </a:prstGeom>
          <a:noFill/>
        </p:spPr>
        <p:txBody>
          <a:bodyPr wrap="square" rtlCol="0">
            <a:spAutoFit/>
          </a:bodyPr>
          <a:lstStyle/>
          <a:p>
            <a:pPr marL="285750" lvl="0" indent="-285750">
              <a:buFont typeface="Arial" panose="020B0604020202020204" pitchFamily="34" charset="0"/>
              <a:buChar char="•"/>
            </a:pPr>
            <a:r>
              <a:rPr lang="en-SG" altLang="zh-CN" dirty="0">
                <a:latin typeface="Times New Roman" panose="02020603050405020304" pitchFamily="18" charset="0"/>
                <a:cs typeface="Times New Roman" panose="02020603050405020304" pitchFamily="18" charset="0"/>
              </a:rPr>
              <a:t>All mentors will have to be there during the briefing session to guide the teams.</a:t>
            </a:r>
            <a:endParaRPr lang="zh-CN" altLang="zh-CN" dirty="0">
              <a:latin typeface="Times New Roman" panose="02020603050405020304" pitchFamily="18" charset="0"/>
              <a:cs typeface="Times New Roman" panose="02020603050405020304" pitchFamily="18" charset="0"/>
            </a:endParaRPr>
          </a:p>
          <a:p>
            <a:pPr lvl="0"/>
            <a:endParaRPr lang="en-SG"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SG" altLang="zh-CN" dirty="0">
                <a:latin typeface="Times New Roman" panose="02020603050405020304" pitchFamily="18" charset="0"/>
                <a:cs typeface="Times New Roman" panose="02020603050405020304" pitchFamily="18" charset="0"/>
              </a:rPr>
              <a:t>To be fair to all teams, all teams are only allowed to interact with their mentors in the 1st week of the project (11 March - 18 March).</a:t>
            </a:r>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SG"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SG" altLang="zh-CN" dirty="0">
                <a:latin typeface="Times New Roman" panose="02020603050405020304" pitchFamily="18" charset="0"/>
                <a:cs typeface="Times New Roman" panose="02020603050405020304" pitchFamily="18" charset="0"/>
              </a:rPr>
              <a:t>Scheduling a meet-up with the mentor is optional and is dependent on the availability of the mentor.</a:t>
            </a:r>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SG"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SG" altLang="zh-CN" dirty="0">
                <a:latin typeface="Times New Roman" panose="02020603050405020304" pitchFamily="18" charset="0"/>
                <a:cs typeface="Times New Roman" panose="02020603050405020304" pitchFamily="18" charset="0"/>
              </a:rPr>
              <a:t>The mentors will only give advice on the direction of the project and provide suggestions in the early stage of the project.</a:t>
            </a:r>
            <a:endParaRPr lang="zh-CN"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SG" altLang="zh-CN"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SG" altLang="zh-CN" dirty="0">
                <a:latin typeface="Times New Roman" panose="02020603050405020304" pitchFamily="18" charset="0"/>
                <a:cs typeface="Times New Roman" panose="02020603050405020304" pitchFamily="18" charset="0"/>
              </a:rPr>
              <a:t>Mentors are not involved in the technical work of the team.</a:t>
            </a:r>
            <a:endParaRPr lang="zh-CN" altLang="zh-CN"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8386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602030-E464-497D-98B9-546A6794B4D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44B95870-A20E-4B68-AA01-DB1425DB7179}"/>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5FE00FF-2391-4319-9FC0-52B43A95EE32}"/>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72EFFE69-7A7B-4C0C-A786-2CE4111278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grpSp>
        <p:nvGrpSpPr>
          <p:cNvPr id="2" name="Group 1">
            <a:extLst>
              <a:ext uri="{FF2B5EF4-FFF2-40B4-BE49-F238E27FC236}">
                <a16:creationId xmlns:a16="http://schemas.microsoft.com/office/drawing/2014/main" id="{DBFA3CB0-7BCA-40EC-9D62-EC31A3EBDAA4}"/>
              </a:ext>
            </a:extLst>
          </p:cNvPr>
          <p:cNvGrpSpPr/>
          <p:nvPr/>
        </p:nvGrpSpPr>
        <p:grpSpPr>
          <a:xfrm>
            <a:off x="2036722" y="905232"/>
            <a:ext cx="8833104" cy="5390716"/>
            <a:chOff x="1679448" y="834383"/>
            <a:chExt cx="8833104" cy="5390716"/>
          </a:xfrm>
        </p:grpSpPr>
        <p:sp>
          <p:nvSpPr>
            <p:cNvPr id="14" name="TextBox 13">
              <a:extLst>
                <a:ext uri="{FF2B5EF4-FFF2-40B4-BE49-F238E27FC236}">
                  <a16:creationId xmlns:a16="http://schemas.microsoft.com/office/drawing/2014/main" id="{76684B3A-1A5C-4E27-A0CF-DB3A23A41173}"/>
                </a:ext>
              </a:extLst>
            </p:cNvPr>
            <p:cNvSpPr txBox="1"/>
            <p:nvPr/>
          </p:nvSpPr>
          <p:spPr>
            <a:xfrm>
              <a:off x="1679448" y="1700784"/>
              <a:ext cx="8833104" cy="452431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COMPETITION TITLE: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-IET Machine Learning Competition</a:t>
              </a: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COMPETITION SPONSOR: </a:t>
              </a:r>
              <a:r>
                <a:rPr lang="en-US" altLang="zh-CN" dirty="0" err="1">
                  <a:latin typeface="Times New Roman" panose="02020603050405020304" pitchFamily="18" charset="0"/>
                  <a:cs typeface="Times New Roman" panose="02020603050405020304" pitchFamily="18" charset="0"/>
                </a:rPr>
                <a:t>Shopee</a:t>
              </a:r>
              <a:endParaRPr lang="en-US" altLang="zh-CN" dirty="0">
                <a:latin typeface="Times New Roman" panose="02020603050405020304" pitchFamily="18" charset="0"/>
                <a:cs typeface="Times New Roman" panose="02020603050405020304" pitchFamily="18" charset="0"/>
              </a:endParaRPr>
            </a:p>
            <a:p>
              <a:pPr marL="342900" indent="-342900">
                <a:buAutoNum type="arabicPeriod"/>
              </a:pP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PRIZES: $2,800</a:t>
              </a:r>
            </a:p>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First Prize: $1,500</a:t>
              </a:r>
            </a:p>
            <a:p>
              <a:pPr fontAlgn="base"/>
              <a:r>
                <a:rPr lang="en-US" altLang="zh-CN" dirty="0">
                  <a:latin typeface="Times New Roman" panose="02020603050405020304" pitchFamily="18" charset="0"/>
                  <a:cs typeface="Times New Roman" panose="02020603050405020304" pitchFamily="18" charset="0"/>
                </a:rPr>
                <a:t>     Second Prize: $800</a:t>
              </a:r>
            </a:p>
            <a:p>
              <a:r>
                <a:rPr lang="en-US" altLang="zh-CN" dirty="0">
                  <a:latin typeface="Times New Roman" panose="02020603050405020304" pitchFamily="18" charset="0"/>
                  <a:cs typeface="Times New Roman" panose="02020603050405020304" pitchFamily="18" charset="0"/>
                </a:rPr>
                <a:t>     Third Prize: $500</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WINNER LICENSE TYPE: Open Source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EXTERNAL DATA: Usage of publicly, freely available external data is permitted.</a:t>
              </a:r>
            </a:p>
            <a:p>
              <a:endParaRPr lang="en-US" altLang="zh-CN" dirty="0">
                <a:latin typeface="Times New Roman" panose="02020603050405020304" pitchFamily="18" charset="0"/>
                <a:cs typeface="Times New Roman" panose="02020603050405020304" pitchFamily="18" charset="0"/>
              </a:endParaRPr>
            </a:p>
            <a:p>
              <a:pPr fontAlgn="base"/>
              <a:r>
                <a:rPr lang="en-US" altLang="zh-CN" dirty="0">
                  <a:latin typeface="Times New Roman" panose="02020603050405020304" pitchFamily="18" charset="0"/>
                  <a:cs typeface="Times New Roman" panose="02020603050405020304" pitchFamily="18" charset="0"/>
                </a:rPr>
                <a:t>6.  Competitions are open only to registered participants from NTU, NUS ,and SUTD.</a:t>
              </a:r>
            </a:p>
            <a:p>
              <a:br>
                <a:rPr lang="en-US" altLang="zh-CN" dirty="0"/>
              </a:br>
              <a:endParaRPr lang="en-US" altLang="zh-CN" dirty="0"/>
            </a:p>
          </p:txBody>
        </p:sp>
        <p:sp>
          <p:nvSpPr>
            <p:cNvPr id="17" name="TextBox 16">
              <a:extLst>
                <a:ext uri="{FF2B5EF4-FFF2-40B4-BE49-F238E27FC236}">
                  <a16:creationId xmlns:a16="http://schemas.microsoft.com/office/drawing/2014/main" id="{A420A447-D5CB-4213-A822-7A15E0B33DE5}"/>
                </a:ext>
              </a:extLst>
            </p:cNvPr>
            <p:cNvSpPr txBox="1"/>
            <p:nvPr/>
          </p:nvSpPr>
          <p:spPr>
            <a:xfrm>
              <a:off x="2949806" y="834383"/>
              <a:ext cx="557784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Award</a:t>
              </a:r>
              <a:endParaRPr lang="zh-CN" altLang="en-US" sz="2800" b="1" dirty="0">
                <a:latin typeface="Times New Roman" panose="02020603050405020304" pitchFamily="18" charset="0"/>
                <a:cs typeface="Times New Roman" panose="02020603050405020304" pitchFamily="18" charset="0"/>
              </a:endParaRPr>
            </a:p>
          </p:txBody>
        </p:sp>
      </p:grpSp>
      <p:pic>
        <p:nvPicPr>
          <p:cNvPr id="10" name="Picture 2" descr="“award”的图片搜索结果">
            <a:extLst>
              <a:ext uri="{FF2B5EF4-FFF2-40B4-BE49-F238E27FC236}">
                <a16:creationId xmlns:a16="http://schemas.microsoft.com/office/drawing/2014/main" id="{101797F7-8426-47A4-A19C-797F839E3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71" y="2708188"/>
            <a:ext cx="2000249" cy="160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49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D38404-3F90-43EF-8B51-A7BC44DBF397}"/>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7F5B1A4A-581E-4738-A060-08538B73CF9F}"/>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345AFB-2342-4797-8A7D-92F6200A1D2A}"/>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D7A6FAB8-6434-497B-947A-27096F92D5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pic>
        <p:nvPicPr>
          <p:cNvPr id="8" name="Online Media 7">
            <a:hlinkClick r:id="" action="ppaction://media"/>
            <a:extLst>
              <a:ext uri="{FF2B5EF4-FFF2-40B4-BE49-F238E27FC236}">
                <a16:creationId xmlns:a16="http://schemas.microsoft.com/office/drawing/2014/main" id="{DC4AF50D-CBDB-4B61-B1C3-A81A18579D28}"/>
              </a:ext>
            </a:extLst>
          </p:cNvPr>
          <p:cNvPicPr>
            <a:picLocks noRot="1" noChangeAspect="1"/>
          </p:cNvPicPr>
          <p:nvPr>
            <a:videoFile r:link="rId1"/>
          </p:nvPr>
        </p:nvPicPr>
        <p:blipFill>
          <a:blip r:embed="rId4"/>
          <a:stretch>
            <a:fillRect/>
          </a:stretch>
        </p:blipFill>
        <p:spPr>
          <a:xfrm>
            <a:off x="4714240" y="798205"/>
            <a:ext cx="7015453" cy="5261590"/>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grpSp>
        <p:nvGrpSpPr>
          <p:cNvPr id="2" name="Group 1">
            <a:extLst>
              <a:ext uri="{FF2B5EF4-FFF2-40B4-BE49-F238E27FC236}">
                <a16:creationId xmlns:a16="http://schemas.microsoft.com/office/drawing/2014/main" id="{5D7288FA-0162-4711-AEEC-FE8915EBA907}"/>
              </a:ext>
            </a:extLst>
          </p:cNvPr>
          <p:cNvGrpSpPr/>
          <p:nvPr/>
        </p:nvGrpSpPr>
        <p:grpSpPr>
          <a:xfrm>
            <a:off x="269267" y="2071529"/>
            <a:ext cx="4568952" cy="2681946"/>
            <a:chOff x="145288" y="1651938"/>
            <a:chExt cx="4568952" cy="2681946"/>
          </a:xfrm>
        </p:grpSpPr>
        <p:sp>
          <p:nvSpPr>
            <p:cNvPr id="9" name="TextBox 8">
              <a:extLst>
                <a:ext uri="{FF2B5EF4-FFF2-40B4-BE49-F238E27FC236}">
                  <a16:creationId xmlns:a16="http://schemas.microsoft.com/office/drawing/2014/main" id="{C645BEB4-481A-48EC-A2D0-F425DF07A3DE}"/>
                </a:ext>
              </a:extLst>
            </p:cNvPr>
            <p:cNvSpPr txBox="1"/>
            <p:nvPr/>
          </p:nvSpPr>
          <p:spPr>
            <a:xfrm>
              <a:off x="541528" y="1651938"/>
              <a:ext cx="417271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Why This Competition?</a:t>
              </a:r>
              <a:endParaRPr lang="zh-CN" alt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194E92D-85E8-4880-BEB8-CE78CEE88EE1}"/>
                </a:ext>
              </a:extLst>
            </p:cNvPr>
            <p:cNvSpPr txBox="1"/>
            <p:nvPr/>
          </p:nvSpPr>
          <p:spPr>
            <a:xfrm>
              <a:off x="145288" y="2536112"/>
              <a:ext cx="4568952"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1) Basis of Modern Image Search</a:t>
              </a:r>
              <a:endParaRPr lang="zh-CN" altLang="en-US"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5D942A9-793D-421C-94A6-799B8D15C1F8}"/>
                </a:ext>
              </a:extLst>
            </p:cNvPr>
            <p:cNvSpPr txBox="1"/>
            <p:nvPr/>
          </p:nvSpPr>
          <p:spPr>
            <a:xfrm>
              <a:off x="145288" y="3625998"/>
              <a:ext cx="4568952" cy="70788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2) Learn to Deal with Noises in Real-world Data</a:t>
              </a:r>
              <a:endParaRPr lang="zh-CN" altLang="en-US" sz="2000" b="1" dirty="0">
                <a:latin typeface="Times New Roman" panose="02020603050405020304" pitchFamily="18" charset="0"/>
                <a:cs typeface="Times New Roman" panose="02020603050405020304" pitchFamily="18" charset="0"/>
              </a:endParaRPr>
            </a:p>
          </p:txBody>
        </p:sp>
      </p:grpSp>
      <p:pic>
        <p:nvPicPr>
          <p:cNvPr id="12" name="Picture 2" descr="“data science”的图片搜索结果">
            <a:extLst>
              <a:ext uri="{FF2B5EF4-FFF2-40B4-BE49-F238E27FC236}">
                <a16:creationId xmlns:a16="http://schemas.microsoft.com/office/drawing/2014/main" id="{8F3BF02B-448D-4F2E-88FB-9D16E969C3F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21920" y="700648"/>
            <a:ext cx="3253632" cy="110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49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AF603A-099F-474C-88E4-CEC77525A07B}"/>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92913B2E-65AD-4A56-9A54-C8AD13927B77}"/>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5B3A3E-C31C-452F-B3B5-9D21FCBF264D}"/>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DDFF332-D4FD-424C-978A-D6F45236D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grpSp>
        <p:nvGrpSpPr>
          <p:cNvPr id="11" name="Group 10">
            <a:extLst>
              <a:ext uri="{FF2B5EF4-FFF2-40B4-BE49-F238E27FC236}">
                <a16:creationId xmlns:a16="http://schemas.microsoft.com/office/drawing/2014/main" id="{9B952E51-EC65-4BB1-B230-505A8515A28A}"/>
              </a:ext>
            </a:extLst>
          </p:cNvPr>
          <p:cNvGrpSpPr/>
          <p:nvPr/>
        </p:nvGrpSpPr>
        <p:grpSpPr>
          <a:xfrm>
            <a:off x="2794000" y="2396698"/>
            <a:ext cx="7081520" cy="1102360"/>
            <a:chOff x="2509520" y="2396698"/>
            <a:chExt cx="7081520" cy="1102360"/>
          </a:xfrm>
        </p:grpSpPr>
        <p:sp>
          <p:nvSpPr>
            <p:cNvPr id="8" name="TextBox 7">
              <a:extLst>
                <a:ext uri="{FF2B5EF4-FFF2-40B4-BE49-F238E27FC236}">
                  <a16:creationId xmlns:a16="http://schemas.microsoft.com/office/drawing/2014/main" id="{A48D2CE1-C8B2-4A5D-8D76-60BA6E20673F}"/>
                </a:ext>
              </a:extLst>
            </p:cNvPr>
            <p:cNvSpPr txBox="1"/>
            <p:nvPr/>
          </p:nvSpPr>
          <p:spPr>
            <a:xfrm>
              <a:off x="3525520" y="2668061"/>
              <a:ext cx="6065520" cy="830997"/>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Internship &amp; Full-time Opportunity Provided by </a:t>
              </a:r>
              <a:r>
                <a:rPr lang="en-US" altLang="zh-CN" sz="2400" b="1" dirty="0" err="1">
                  <a:latin typeface="Times New Roman" panose="02020603050405020304" pitchFamily="18" charset="0"/>
                  <a:cs typeface="Times New Roman" panose="02020603050405020304" pitchFamily="18" charset="0"/>
                </a:rPr>
                <a:t>Shopee</a:t>
              </a:r>
              <a:r>
                <a:rPr lang="en-US" altLang="zh-CN" sz="2400" b="1" dirty="0">
                  <a:latin typeface="Times New Roman" panose="02020603050405020304" pitchFamily="18" charset="0"/>
                  <a:cs typeface="Times New Roman" panose="02020603050405020304" pitchFamily="18" charset="0"/>
                </a:rPr>
                <a:t> Data Science team </a:t>
              </a:r>
              <a:endParaRPr lang="zh-CN" altLang="en-US" sz="2400" b="1" dirty="0">
                <a:latin typeface="Times New Roman" panose="02020603050405020304" pitchFamily="18" charset="0"/>
                <a:cs typeface="Times New Roman" panose="02020603050405020304" pitchFamily="18" charset="0"/>
              </a:endParaRPr>
            </a:p>
          </p:txBody>
        </p:sp>
        <p:pic>
          <p:nvPicPr>
            <p:cNvPr id="10" name="Graphic 9" descr="Open envelope">
              <a:extLst>
                <a:ext uri="{FF2B5EF4-FFF2-40B4-BE49-F238E27FC236}">
                  <a16:creationId xmlns:a16="http://schemas.microsoft.com/office/drawing/2014/main" id="{F2270366-3732-4D97-821B-FDB56CF1C9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9520" y="2396698"/>
              <a:ext cx="1102360" cy="1102360"/>
            </a:xfrm>
            <a:prstGeom prst="rect">
              <a:avLst/>
            </a:prstGeom>
          </p:spPr>
        </p:pic>
      </p:grpSp>
    </p:spTree>
    <p:extLst>
      <p:ext uri="{BB962C8B-B14F-4D97-AF65-F5344CB8AC3E}">
        <p14:creationId xmlns:p14="http://schemas.microsoft.com/office/powerpoint/2010/main" val="757007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35E4EE-0B90-483C-A522-37768210D9B6}"/>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F2213B99-55BC-426C-9C35-6772DC885173}"/>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1D9973-8273-4787-9CC2-5FCD25244F7E}"/>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052D128D-9B35-439D-A576-33AF27E56B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Rectangle 7">
            <a:extLst>
              <a:ext uri="{FF2B5EF4-FFF2-40B4-BE49-F238E27FC236}">
                <a16:creationId xmlns:a16="http://schemas.microsoft.com/office/drawing/2014/main" id="{6613BD24-F9BC-462C-B1BB-8E390822F923}"/>
              </a:ext>
            </a:extLst>
          </p:cNvPr>
          <p:cNvSpPr/>
          <p:nvPr/>
        </p:nvSpPr>
        <p:spPr>
          <a:xfrm>
            <a:off x="2965871" y="2505258"/>
            <a:ext cx="6260258" cy="1569660"/>
          </a:xfrm>
          <a:prstGeom prst="rect">
            <a:avLst/>
          </a:prstGeom>
          <a:noFill/>
        </p:spPr>
        <p:txBody>
          <a:bodyPr wrap="square" lIns="91440" tIns="45720" rIns="91440" bIns="45720">
            <a:spAutoFit/>
          </a:bodyPr>
          <a:lstStyle/>
          <a:p>
            <a:pPr algn="ctr"/>
            <a:r>
              <a:rPr lang="en-US" altLang="zh-CN" sz="9600" b="1" cap="none" spc="0" dirty="0">
                <a:ln w="9525">
                  <a:solidFill>
                    <a:schemeClr val="bg1"/>
                  </a:solidFill>
                  <a:prstDash val="solid"/>
                </a:ln>
                <a:solidFill>
                  <a:srgbClr val="002060"/>
                </a:solidFill>
                <a:effectLst>
                  <a:outerShdw blurRad="12700" dist="38100" dir="2700000" algn="tl" rotWithShape="0">
                    <a:schemeClr val="bg1">
                      <a:lumMod val="50000"/>
                    </a:schemeClr>
                  </a:outerShdw>
                </a:effectLst>
                <a:latin typeface="Baskerville Old Face" panose="02020602080505020303" pitchFamily="18" charset="0"/>
              </a:rPr>
              <a:t>Q&amp;A</a:t>
            </a:r>
          </a:p>
        </p:txBody>
      </p:sp>
    </p:spTree>
    <p:extLst>
      <p:ext uri="{BB962C8B-B14F-4D97-AF65-F5344CB8AC3E}">
        <p14:creationId xmlns:p14="http://schemas.microsoft.com/office/powerpoint/2010/main" val="2969128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32A46F-7895-4B62-A5F9-BC2832C8587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B60BF29E-4243-469B-A388-AE7D16430CDB}"/>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7C6495-2C9A-4A78-A04B-C385C8DB0967}"/>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5EA7C057-E317-4263-8480-40E88E75A0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grpSp>
        <p:nvGrpSpPr>
          <p:cNvPr id="11" name="Group 10">
            <a:extLst>
              <a:ext uri="{FF2B5EF4-FFF2-40B4-BE49-F238E27FC236}">
                <a16:creationId xmlns:a16="http://schemas.microsoft.com/office/drawing/2014/main" id="{B3BD7DE5-A2DF-4DF0-94B8-24FDF8FB6473}"/>
              </a:ext>
            </a:extLst>
          </p:cNvPr>
          <p:cNvGrpSpPr/>
          <p:nvPr/>
        </p:nvGrpSpPr>
        <p:grpSpPr>
          <a:xfrm>
            <a:off x="3224784" y="2520696"/>
            <a:ext cx="6153912" cy="1493520"/>
            <a:chOff x="2987040" y="2346960"/>
            <a:chExt cx="6153912" cy="1493520"/>
          </a:xfrm>
        </p:grpSpPr>
        <p:pic>
          <p:nvPicPr>
            <p:cNvPr id="9" name="Graphic 8" descr="Head with Gears">
              <a:extLst>
                <a:ext uri="{FF2B5EF4-FFF2-40B4-BE49-F238E27FC236}">
                  <a16:creationId xmlns:a16="http://schemas.microsoft.com/office/drawing/2014/main" id="{838174A0-9A81-42DE-9195-1977C9867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7040" y="2346960"/>
              <a:ext cx="1493520" cy="1493520"/>
            </a:xfrm>
            <a:prstGeom prst="rect">
              <a:avLst/>
            </a:prstGeom>
          </p:spPr>
        </p:pic>
        <p:sp>
          <p:nvSpPr>
            <p:cNvPr id="10" name="TextBox 9">
              <a:extLst>
                <a:ext uri="{FF2B5EF4-FFF2-40B4-BE49-F238E27FC236}">
                  <a16:creationId xmlns:a16="http://schemas.microsoft.com/office/drawing/2014/main" id="{E825B9EC-577C-44C1-A79C-480930327F31}"/>
                </a:ext>
              </a:extLst>
            </p:cNvPr>
            <p:cNvSpPr txBox="1"/>
            <p:nvPr/>
          </p:nvSpPr>
          <p:spPr>
            <a:xfrm>
              <a:off x="4706112" y="2493555"/>
              <a:ext cx="4434840"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Accept the Challenge or Not?</a:t>
              </a:r>
            </a:p>
            <a:p>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Make Your Choice!</a:t>
              </a:r>
              <a:endParaRPr lang="zh-CN"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21408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949138-1B26-4661-84F2-CD456DBF60C5}"/>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DE6CDA1-078D-4A0A-B5F2-2E5333660BD9}"/>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72798B-7FF2-472B-8685-F82D64AD7FE6}"/>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0B4F8479-D95C-49CC-8D55-5D1832515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grpSp>
        <p:nvGrpSpPr>
          <p:cNvPr id="11" name="Group 10">
            <a:extLst>
              <a:ext uri="{FF2B5EF4-FFF2-40B4-BE49-F238E27FC236}">
                <a16:creationId xmlns:a16="http://schemas.microsoft.com/office/drawing/2014/main" id="{EDAB5684-2345-4104-9CA4-39A9FA88BD1A}"/>
              </a:ext>
            </a:extLst>
          </p:cNvPr>
          <p:cNvGrpSpPr/>
          <p:nvPr/>
        </p:nvGrpSpPr>
        <p:grpSpPr>
          <a:xfrm>
            <a:off x="2737762" y="2707438"/>
            <a:ext cx="8132064" cy="1200912"/>
            <a:chOff x="2042160" y="2597710"/>
            <a:chExt cx="8132064" cy="1200912"/>
          </a:xfrm>
        </p:grpSpPr>
        <p:sp>
          <p:nvSpPr>
            <p:cNvPr id="8" name="TextBox 7">
              <a:extLst>
                <a:ext uri="{FF2B5EF4-FFF2-40B4-BE49-F238E27FC236}">
                  <a16:creationId xmlns:a16="http://schemas.microsoft.com/office/drawing/2014/main" id="{ABDA4AFA-59DA-4FAF-9E43-D96611D64AF7}"/>
                </a:ext>
              </a:extLst>
            </p:cNvPr>
            <p:cNvSpPr txBox="1"/>
            <p:nvPr/>
          </p:nvSpPr>
          <p:spPr>
            <a:xfrm>
              <a:off x="3243072" y="2967334"/>
              <a:ext cx="6931152"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Time for Mentor Allocation and Discussion</a:t>
              </a:r>
              <a:endParaRPr lang="zh-CN" altLang="en-US" sz="2400" b="1" dirty="0">
                <a:latin typeface="Times New Roman" panose="02020603050405020304" pitchFamily="18" charset="0"/>
                <a:cs typeface="Times New Roman" panose="02020603050405020304" pitchFamily="18" charset="0"/>
              </a:endParaRPr>
            </a:p>
          </p:txBody>
        </p:sp>
        <p:pic>
          <p:nvPicPr>
            <p:cNvPr id="10" name="Graphic 9" descr="Stopwatch">
              <a:extLst>
                <a:ext uri="{FF2B5EF4-FFF2-40B4-BE49-F238E27FC236}">
                  <a16:creationId xmlns:a16="http://schemas.microsoft.com/office/drawing/2014/main" id="{2E76E29C-25C6-4AE3-B62C-3926C5318C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2160" y="2597710"/>
              <a:ext cx="1200912" cy="1200912"/>
            </a:xfrm>
            <a:prstGeom prst="rect">
              <a:avLst/>
            </a:prstGeom>
          </p:spPr>
        </p:pic>
      </p:grpSp>
    </p:spTree>
    <p:extLst>
      <p:ext uri="{BB962C8B-B14F-4D97-AF65-F5344CB8AC3E}">
        <p14:creationId xmlns:p14="http://schemas.microsoft.com/office/powerpoint/2010/main" val="203629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766F-2CF7-4D43-AFDC-4FC97C6E44A1}"/>
              </a:ext>
            </a:extLst>
          </p:cNvPr>
          <p:cNvSpPr>
            <a:spLocks noGrp="1"/>
          </p:cNvSpPr>
          <p:nvPr>
            <p:ph type="title"/>
          </p:nvPr>
        </p:nvSpPr>
        <p:spPr>
          <a:xfrm>
            <a:off x="5883093" y="1860332"/>
            <a:ext cx="6443754" cy="2784897"/>
          </a:xfrm>
        </p:spPr>
        <p:txBody>
          <a:bodyPr>
            <a:normAutofit/>
          </a:bodyPr>
          <a:lstStyle/>
          <a:p>
            <a:r>
              <a:rPr lang="en-US" altLang="zh-CN" sz="3200" dirty="0">
                <a:latin typeface="Times New Roman" panose="02020603050405020304" pitchFamily="18" charset="0"/>
                <a:cs typeface="Times New Roman" panose="02020603050405020304" pitchFamily="18" charset="0"/>
              </a:rPr>
              <a:t>                      </a:t>
            </a:r>
            <a:r>
              <a:rPr lang="en-US" altLang="zh-CN" sz="3200" dirty="0">
                <a:solidFill>
                  <a:srgbClr val="0070C0"/>
                </a:solidFill>
                <a:latin typeface="Times New Roman" panose="02020603050405020304" pitchFamily="18" charset="0"/>
                <a:cs typeface="Times New Roman" panose="02020603050405020304" pitchFamily="18" charset="0"/>
              </a:rPr>
              <a:t>Welcome our Guest </a:t>
            </a:r>
            <a:br>
              <a:rPr lang="en-US" altLang="zh-CN" sz="3200" dirty="0">
                <a:solidFill>
                  <a:srgbClr val="0070C0"/>
                </a:solidFill>
                <a:latin typeface="Times New Roman" panose="02020603050405020304" pitchFamily="18" charset="0"/>
                <a:cs typeface="Times New Roman" panose="02020603050405020304" pitchFamily="18" charset="0"/>
              </a:rPr>
            </a:br>
            <a:br>
              <a:rPr lang="en-US" altLang="zh-CN" sz="3200" dirty="0">
                <a:solidFill>
                  <a:srgbClr val="0070C0"/>
                </a:solidFill>
                <a:latin typeface="Times New Roman" panose="02020603050405020304" pitchFamily="18" charset="0"/>
                <a:cs typeface="Times New Roman" panose="02020603050405020304" pitchFamily="18" charset="0"/>
              </a:rPr>
            </a:br>
            <a:r>
              <a:rPr lang="en-US" altLang="zh-CN" sz="3200" dirty="0">
                <a:solidFill>
                  <a:srgbClr val="0070C0"/>
                </a:solidFill>
                <a:latin typeface="Times New Roman" panose="02020603050405020304" pitchFamily="18" charset="0"/>
                <a:cs typeface="Times New Roman" panose="02020603050405020304" pitchFamily="18" charset="0"/>
              </a:rPr>
              <a:t>                           Pan </a:t>
            </a:r>
            <a:r>
              <a:rPr lang="en-US" altLang="zh-CN" sz="3200" dirty="0" err="1">
                <a:solidFill>
                  <a:srgbClr val="0070C0"/>
                </a:solidFill>
                <a:latin typeface="Times New Roman" panose="02020603050405020304" pitchFamily="18" charset="0"/>
                <a:cs typeface="Times New Roman" panose="02020603050405020304" pitchFamily="18" charset="0"/>
              </a:rPr>
              <a:t>Yaozhang</a:t>
            </a:r>
            <a:r>
              <a:rPr lang="en-US" altLang="zh-CN" sz="3200" dirty="0">
                <a:solidFill>
                  <a:srgbClr val="0070C0"/>
                </a:solidFill>
                <a:latin typeface="Times New Roman" panose="02020603050405020304" pitchFamily="18" charset="0"/>
                <a:cs typeface="Times New Roman" panose="02020603050405020304" pitchFamily="18" charset="0"/>
              </a:rPr>
              <a:t> </a:t>
            </a:r>
            <a:br>
              <a:rPr lang="en-US" altLang="zh-CN" sz="3200" dirty="0">
                <a:solidFill>
                  <a:srgbClr val="0070C0"/>
                </a:solidFill>
                <a:latin typeface="Times New Roman" panose="02020603050405020304" pitchFamily="18" charset="0"/>
                <a:cs typeface="Times New Roman" panose="02020603050405020304" pitchFamily="18" charset="0"/>
              </a:rPr>
            </a:br>
            <a:r>
              <a:rPr lang="en-US" altLang="zh-CN" sz="3200" dirty="0">
                <a:solidFill>
                  <a:srgbClr val="0070C0"/>
                </a:solidFill>
                <a:latin typeface="Times New Roman" panose="02020603050405020304" pitchFamily="18" charset="0"/>
                <a:cs typeface="Times New Roman" panose="02020603050405020304" pitchFamily="18" charset="0"/>
              </a:rPr>
              <a:t>                             </a:t>
            </a:r>
            <a:br>
              <a:rPr lang="en-US" altLang="zh-CN" sz="3200" dirty="0">
                <a:solidFill>
                  <a:srgbClr val="0070C0"/>
                </a:solidFill>
                <a:latin typeface="Times New Roman" panose="02020603050405020304" pitchFamily="18" charset="0"/>
                <a:cs typeface="Times New Roman" panose="02020603050405020304" pitchFamily="18" charset="0"/>
              </a:rPr>
            </a:br>
            <a:r>
              <a:rPr lang="en-US" altLang="zh-CN" sz="3200" dirty="0">
                <a:solidFill>
                  <a:srgbClr val="0070C0"/>
                </a:solidFill>
                <a:latin typeface="Times New Roman" panose="02020603050405020304" pitchFamily="18" charset="0"/>
                <a:cs typeface="Times New Roman" panose="02020603050405020304" pitchFamily="18" charset="0"/>
              </a:rPr>
              <a:t>                     from Data Science Team</a:t>
            </a:r>
            <a:endParaRPr lang="zh-CN" altLang="en-US" sz="3200" dirty="0">
              <a:solidFill>
                <a:srgbClr val="0070C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0D079751-15CC-4371-B4E1-016788052C07}"/>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E96FCDED-F2E2-4787-86EE-07843E01365E}"/>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25BB8A-0FC7-4D3D-8CF8-D4D370391387}"/>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D721B8B6-BCA5-400E-BDE6-0E1156642C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pic>
        <p:nvPicPr>
          <p:cNvPr id="1028" name="Picture 4" descr="相关图片">
            <a:extLst>
              <a:ext uri="{FF2B5EF4-FFF2-40B4-BE49-F238E27FC236}">
                <a16:creationId xmlns:a16="http://schemas.microsoft.com/office/drawing/2014/main" id="{60C299A7-5F85-44AD-8EFC-703EA16B9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56" y="1147762"/>
            <a:ext cx="76866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0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6E1612-0C74-4778-A86F-6CFD8C5F01B1}"/>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B48DE5F2-AF32-4115-9B3D-E609794C33B1}"/>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72699E-393F-46BA-938B-E62DCDDE7693}"/>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B6C864A8-DC03-4B06-83AC-3F671003D0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10" name="TextBox 9">
            <a:extLst>
              <a:ext uri="{FF2B5EF4-FFF2-40B4-BE49-F238E27FC236}">
                <a16:creationId xmlns:a16="http://schemas.microsoft.com/office/drawing/2014/main" id="{4347DB3C-24E4-40AE-9190-6E0EBAF2815C}"/>
              </a:ext>
            </a:extLst>
          </p:cNvPr>
          <p:cNvSpPr txBox="1"/>
          <p:nvPr/>
        </p:nvSpPr>
        <p:spPr>
          <a:xfrm>
            <a:off x="3928417" y="908145"/>
            <a:ext cx="473456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Introduction to the Competition</a:t>
            </a:r>
            <a:endParaRPr lang="zh-CN" altLang="en-US"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9292112-C719-4851-8638-1F8602AD8448}"/>
              </a:ext>
            </a:extLst>
          </p:cNvPr>
          <p:cNvSpPr txBox="1"/>
          <p:nvPr/>
        </p:nvSpPr>
        <p:spPr>
          <a:xfrm>
            <a:off x="2411294" y="1114645"/>
            <a:ext cx="7950200" cy="1323439"/>
          </a:xfrm>
          <a:prstGeom prst="rect">
            <a:avLst/>
          </a:prstGeom>
          <a:noFill/>
        </p:spPr>
        <p:txBody>
          <a:bodyPr wrap="square" rtlCol="0">
            <a:spAutoFit/>
          </a:bodyPr>
          <a:lstStyle/>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aim of the project is to build a model that can predict the classification of the input images. The training/test sets are images provided by </a:t>
            </a:r>
            <a:r>
              <a:rPr lang="en-US" altLang="zh-CN" sz="2000" dirty="0" err="1">
                <a:latin typeface="Times New Roman" panose="02020603050405020304" pitchFamily="18" charset="0"/>
                <a:cs typeface="Times New Roman" panose="02020603050405020304" pitchFamily="18" charset="0"/>
              </a:rPr>
              <a:t>Shopee</a:t>
            </a:r>
            <a:r>
              <a:rPr lang="en-US" altLang="zh-CN" sz="2000" dirty="0">
                <a:latin typeface="Times New Roman" panose="02020603050405020304" pitchFamily="18" charset="0"/>
                <a:cs typeface="Times New Roman" panose="02020603050405020304" pitchFamily="18" charset="0"/>
              </a:rPr>
              <a:t>, which are classified into 18 categories.</a:t>
            </a:r>
          </a:p>
        </p:txBody>
      </p:sp>
      <p:pic>
        <p:nvPicPr>
          <p:cNvPr id="3" name="Picture 2">
            <a:extLst>
              <a:ext uri="{FF2B5EF4-FFF2-40B4-BE49-F238E27FC236}">
                <a16:creationId xmlns:a16="http://schemas.microsoft.com/office/drawing/2014/main" id="{9EE1FAF3-F161-40B7-BB3B-C92A3BE0C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238" y="2567720"/>
            <a:ext cx="2872273" cy="1489473"/>
          </a:xfrm>
          <a:prstGeom prst="rect">
            <a:avLst/>
          </a:prstGeom>
        </p:spPr>
      </p:pic>
      <p:pic>
        <p:nvPicPr>
          <p:cNvPr id="15" name="Picture 14">
            <a:extLst>
              <a:ext uri="{FF2B5EF4-FFF2-40B4-BE49-F238E27FC236}">
                <a16:creationId xmlns:a16="http://schemas.microsoft.com/office/drawing/2014/main" id="{21B54AE8-D84B-480C-BF66-BB36BFCD2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238" y="4606407"/>
            <a:ext cx="2872272" cy="1489473"/>
          </a:xfrm>
          <a:prstGeom prst="rect">
            <a:avLst/>
          </a:prstGeom>
        </p:spPr>
      </p:pic>
      <p:pic>
        <p:nvPicPr>
          <p:cNvPr id="17" name="Picture 16">
            <a:extLst>
              <a:ext uri="{FF2B5EF4-FFF2-40B4-BE49-F238E27FC236}">
                <a16:creationId xmlns:a16="http://schemas.microsoft.com/office/drawing/2014/main" id="{2DA97390-B5B9-497C-9DC2-2C1342D6E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94" y="4593616"/>
            <a:ext cx="2872272" cy="1446115"/>
          </a:xfrm>
          <a:prstGeom prst="rect">
            <a:avLst/>
          </a:prstGeom>
        </p:spPr>
      </p:pic>
      <p:pic>
        <p:nvPicPr>
          <p:cNvPr id="19" name="Picture 18">
            <a:extLst>
              <a:ext uri="{FF2B5EF4-FFF2-40B4-BE49-F238E27FC236}">
                <a16:creationId xmlns:a16="http://schemas.microsoft.com/office/drawing/2014/main" id="{A8CD4CB3-19AA-4613-B575-CF6215F898DF}"/>
              </a:ext>
            </a:extLst>
          </p:cNvPr>
          <p:cNvPicPr>
            <a:picLocks noChangeAspect="1"/>
          </p:cNvPicPr>
          <p:nvPr/>
        </p:nvPicPr>
        <p:blipFill rotWithShape="1">
          <a:blip r:embed="rId6">
            <a:extLst>
              <a:ext uri="{28A0092B-C50C-407E-A947-70E740481C1C}">
                <a14:useLocalDpi xmlns:a14="http://schemas.microsoft.com/office/drawing/2010/main" val="0"/>
              </a:ext>
            </a:extLst>
          </a:blip>
          <a:srcRect l="-4" r="39265"/>
          <a:stretch/>
        </p:blipFill>
        <p:spPr>
          <a:xfrm>
            <a:off x="2411294" y="2705943"/>
            <a:ext cx="2872272" cy="1446114"/>
          </a:xfrm>
          <a:prstGeom prst="rect">
            <a:avLst/>
          </a:prstGeom>
        </p:spPr>
      </p:pic>
      <p:sp>
        <p:nvSpPr>
          <p:cNvPr id="20" name="Rectangle 19">
            <a:extLst>
              <a:ext uri="{FF2B5EF4-FFF2-40B4-BE49-F238E27FC236}">
                <a16:creationId xmlns:a16="http://schemas.microsoft.com/office/drawing/2014/main" id="{C63F5CEB-767E-49FD-B692-29E626B06864}"/>
              </a:ext>
            </a:extLst>
          </p:cNvPr>
          <p:cNvSpPr/>
          <p:nvPr/>
        </p:nvSpPr>
        <p:spPr>
          <a:xfrm>
            <a:off x="835572" y="4313333"/>
            <a:ext cx="10331669" cy="123457"/>
          </a:xfrm>
          <a:prstGeom prst="rect">
            <a:avLst/>
          </a:prstGeom>
          <a:gradFill>
            <a:gsLst>
              <a:gs pos="14000">
                <a:srgbClr val="CACCCF"/>
              </a:gs>
              <a:gs pos="92000">
                <a:srgbClr val="393A3A"/>
              </a:gs>
              <a:gs pos="33000">
                <a:srgbClr val="595A5B"/>
              </a:gs>
              <a:gs pos="1000">
                <a:schemeClr val="accent1">
                  <a:lumMod val="5000"/>
                  <a:lumOff val="95000"/>
                </a:schemeClr>
              </a:gs>
              <a:gs pos="95000">
                <a:schemeClr val="tx1"/>
              </a:gs>
            </a:gsLst>
            <a:lin ang="0" scaled="0"/>
          </a:gradFill>
          <a:ln>
            <a:solidFill>
              <a:schemeClr val="bg1"/>
            </a:solid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600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16BDAB-D153-4A2C-9692-EE0738C1977E}"/>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6E165938-4B57-4BEA-A2C8-5F8A8F8CF1B8}"/>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68633B-8D2A-4ED9-A1C3-9473F3C3FBA6}"/>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5A6BC9D0-9652-4F0A-BFFB-41C17F8816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11" name="TextBox 10">
            <a:extLst>
              <a:ext uri="{FF2B5EF4-FFF2-40B4-BE49-F238E27FC236}">
                <a16:creationId xmlns:a16="http://schemas.microsoft.com/office/drawing/2014/main" id="{37FD84A3-1816-4E0D-9B20-C6EC5595B9C5}"/>
              </a:ext>
            </a:extLst>
          </p:cNvPr>
          <p:cNvSpPr txBox="1"/>
          <p:nvPr/>
        </p:nvSpPr>
        <p:spPr>
          <a:xfrm>
            <a:off x="1536981" y="815008"/>
            <a:ext cx="9332845" cy="738664"/>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Rules and Regulations: </a:t>
            </a:r>
            <a:r>
              <a:rPr lang="en-US" altLang="zh-CN" sz="2400" b="1" dirty="0" err="1">
                <a:latin typeface="Times New Roman" panose="02020603050405020304" pitchFamily="18" charset="0"/>
                <a:cs typeface="Times New Roman" panose="02020603050405020304" pitchFamily="18" charset="0"/>
              </a:rPr>
              <a:t>Shopee</a:t>
            </a:r>
            <a:r>
              <a:rPr lang="en-US" altLang="zh-CN" sz="2400" b="1" dirty="0">
                <a:latin typeface="Times New Roman" panose="02020603050405020304" pitchFamily="18" charset="0"/>
                <a:cs typeface="Times New Roman" panose="02020603050405020304" pitchFamily="18" charset="0"/>
              </a:rPr>
              <a:t>-IET Machine Learning Competition</a:t>
            </a:r>
          </a:p>
          <a:p>
            <a:endParaRPr lang="zh-CN" altLang="en-US" dirty="0"/>
          </a:p>
        </p:txBody>
      </p:sp>
      <p:sp>
        <p:nvSpPr>
          <p:cNvPr id="12" name="TextBox 11">
            <a:extLst>
              <a:ext uri="{FF2B5EF4-FFF2-40B4-BE49-F238E27FC236}">
                <a16:creationId xmlns:a16="http://schemas.microsoft.com/office/drawing/2014/main" id="{375D5DE5-A51B-4AE2-B809-2963502E8737}"/>
              </a:ext>
            </a:extLst>
          </p:cNvPr>
          <p:cNvSpPr txBox="1"/>
          <p:nvPr/>
        </p:nvSpPr>
        <p:spPr>
          <a:xfrm>
            <a:off x="904461" y="1461052"/>
            <a:ext cx="10267122" cy="4308872"/>
          </a:xfrm>
          <a:prstGeom prst="rect">
            <a:avLst/>
          </a:prstGeom>
          <a:noFill/>
        </p:spPr>
        <p:txBody>
          <a:bodyPr wrap="square" rtlCol="0">
            <a:spAutoFit/>
          </a:bodyPr>
          <a:lstStyle/>
          <a:p>
            <a:pPr fontAlgn="base"/>
            <a:r>
              <a:rPr lang="en-US" altLang="zh-CN" sz="2000" b="1" dirty="0">
                <a:latin typeface="Times New Roman" panose="02020603050405020304" pitchFamily="18" charset="0"/>
                <a:cs typeface="Times New Roman" panose="02020603050405020304" pitchFamily="18" charset="0"/>
              </a:rPr>
              <a:t>One account per participant</a:t>
            </a:r>
            <a:endParaRPr lang="en-US" altLang="zh-CN" sz="2000" dirty="0">
              <a:latin typeface="Times New Roman" panose="02020603050405020304" pitchFamily="18" charset="0"/>
              <a:cs typeface="Times New Roman" panose="02020603050405020304" pitchFamily="18" charset="0"/>
            </a:endParaRPr>
          </a:p>
          <a:p>
            <a:pPr fontAlgn="base"/>
            <a:r>
              <a:rPr lang="en-US" altLang="zh-CN" sz="2000" dirty="0">
                <a:latin typeface="Times New Roman" panose="02020603050405020304" pitchFamily="18" charset="0"/>
                <a:cs typeface="Times New Roman" panose="02020603050405020304" pitchFamily="18" charset="0"/>
              </a:rPr>
              <a:t>You cannot sign up to Kaggle from multiple accounts and therefore you cannot submit from multiple accounts.</a:t>
            </a:r>
          </a:p>
          <a:p>
            <a:pPr fontAlgn="base"/>
            <a:endParaRPr lang="en-US" altLang="zh-CN" dirty="0">
              <a:latin typeface="Times New Roman" panose="02020603050405020304" pitchFamily="18" charset="0"/>
              <a:cs typeface="Times New Roman" panose="02020603050405020304" pitchFamily="18" charset="0"/>
            </a:endParaRPr>
          </a:p>
          <a:p>
            <a:pPr fontAlgn="base"/>
            <a:r>
              <a:rPr lang="en-US" altLang="zh-CN" sz="2000" b="1" dirty="0">
                <a:latin typeface="Times New Roman" panose="02020603050405020304" pitchFamily="18" charset="0"/>
                <a:cs typeface="Times New Roman" panose="02020603050405020304" pitchFamily="18" charset="0"/>
              </a:rPr>
              <a:t>No sharing outside teams</a:t>
            </a:r>
          </a:p>
          <a:p>
            <a:pPr fontAlgn="base"/>
            <a:r>
              <a:rPr lang="en-US" altLang="zh-CN" sz="2000" dirty="0">
                <a:latin typeface="Times New Roman" panose="02020603050405020304" pitchFamily="18" charset="0"/>
                <a:cs typeface="Times New Roman" panose="02020603050405020304" pitchFamily="18" charset="0"/>
              </a:rPr>
              <a:t>Privately sharing code or data outside of teams is not permitted. However, you need to and should only share code on the forums after the end of the competition.</a:t>
            </a:r>
          </a:p>
          <a:p>
            <a:pPr fontAlgn="base"/>
            <a:endParaRPr lang="en-US" altLang="zh-CN" dirty="0">
              <a:latin typeface="Times New Roman" panose="02020603050405020304" pitchFamily="18" charset="0"/>
              <a:cs typeface="Times New Roman" panose="02020603050405020304" pitchFamily="18" charset="0"/>
            </a:endParaRPr>
          </a:p>
          <a:p>
            <a:pPr fontAlgn="base"/>
            <a:r>
              <a:rPr lang="en-US" altLang="zh-CN" sz="2000" b="1" dirty="0">
                <a:latin typeface="Times New Roman" panose="02020603050405020304" pitchFamily="18" charset="0"/>
                <a:cs typeface="Times New Roman" panose="02020603050405020304" pitchFamily="18" charset="0"/>
              </a:rPr>
              <a:t>No hand labeling data</a:t>
            </a:r>
          </a:p>
          <a:p>
            <a:pPr fontAlgn="base"/>
            <a:r>
              <a:rPr lang="en-US" altLang="zh-CN" sz="2000" dirty="0">
                <a:latin typeface="Times New Roman" panose="02020603050405020304" pitchFamily="18" charset="0"/>
                <a:cs typeface="Times New Roman" panose="02020603050405020304" pitchFamily="18" charset="0"/>
              </a:rPr>
              <a:t>You are not allowed to hand label the test data provided to you. </a:t>
            </a:r>
            <a:r>
              <a:rPr lang="en-US" altLang="zh-CN" sz="2000" dirty="0" err="1">
                <a:latin typeface="Times New Roman" panose="02020603050405020304" pitchFamily="18" charset="0"/>
                <a:cs typeface="Times New Roman" panose="02020603050405020304" pitchFamily="18" charset="0"/>
              </a:rPr>
              <a:t>Shopee</a:t>
            </a:r>
            <a:r>
              <a:rPr lang="en-US" altLang="zh-CN" sz="2000" dirty="0">
                <a:latin typeface="Times New Roman" panose="02020603050405020304" pitchFamily="18" charset="0"/>
                <a:cs typeface="Times New Roman" panose="02020603050405020304" pitchFamily="18" charset="0"/>
              </a:rPr>
              <a:t> and IET-NTU on Campus stand the right to test your model built to verify the authenticity of your submission. </a:t>
            </a:r>
            <a:r>
              <a:rPr lang="en-US" altLang="zh-CN" sz="2000" dirty="0" err="1">
                <a:latin typeface="Times New Roman" panose="02020603050405020304" pitchFamily="18" charset="0"/>
                <a:cs typeface="Times New Roman" panose="02020603050405020304" pitchFamily="18" charset="0"/>
              </a:rPr>
              <a:t>Shopee</a:t>
            </a:r>
            <a:r>
              <a:rPr lang="en-US" altLang="zh-CN" sz="2000" dirty="0">
                <a:latin typeface="Times New Roman" panose="02020603050405020304" pitchFamily="18" charset="0"/>
                <a:cs typeface="Times New Roman" panose="02020603050405020304" pitchFamily="18" charset="0"/>
              </a:rPr>
              <a:t> and IET-NTU on Campus stand the right to revoke your ranking if hand labelling is detected in any submission of your team.</a:t>
            </a:r>
          </a:p>
          <a:p>
            <a:pPr fontAlgn="base"/>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87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FA5714-1927-4321-97C6-0D83594F2E45}"/>
              </a:ext>
            </a:extLst>
          </p:cNvPr>
          <p:cNvGrpSpPr/>
          <p:nvPr/>
        </p:nvGrpSpPr>
        <p:grpSpPr>
          <a:xfrm>
            <a:off x="-9939" y="19878"/>
            <a:ext cx="12192000" cy="6858000"/>
            <a:chOff x="0" y="0"/>
            <a:chExt cx="12192000" cy="6858000"/>
          </a:xfrm>
        </p:grpSpPr>
        <p:sp>
          <p:nvSpPr>
            <p:cNvPr id="5" name="Rectangle 4">
              <a:extLst>
                <a:ext uri="{FF2B5EF4-FFF2-40B4-BE49-F238E27FC236}">
                  <a16:creationId xmlns:a16="http://schemas.microsoft.com/office/drawing/2014/main" id="{07FBB18C-D5DF-4944-8579-9BB467CEBF70}"/>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876D32-0766-44A2-A5D7-C62533B8F2F7}"/>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DD7808AC-F9CA-43BF-B8DD-893A91BFF8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TextBox 7">
            <a:extLst>
              <a:ext uri="{FF2B5EF4-FFF2-40B4-BE49-F238E27FC236}">
                <a16:creationId xmlns:a16="http://schemas.microsoft.com/office/drawing/2014/main" id="{4465564B-2503-4207-BF95-30BF9B09591C}"/>
              </a:ext>
            </a:extLst>
          </p:cNvPr>
          <p:cNvSpPr txBox="1"/>
          <p:nvPr/>
        </p:nvSpPr>
        <p:spPr>
          <a:xfrm>
            <a:off x="934279" y="1326873"/>
            <a:ext cx="9551504" cy="4062651"/>
          </a:xfrm>
          <a:prstGeom prst="rect">
            <a:avLst/>
          </a:prstGeom>
          <a:noFill/>
        </p:spPr>
        <p:txBody>
          <a:bodyPr wrap="square" rtlCol="0">
            <a:spAutoFit/>
          </a:bodyPr>
          <a:lstStyle/>
          <a:p>
            <a:pPr fontAlgn="base"/>
            <a:r>
              <a:rPr lang="en-US" altLang="zh-CN" sz="2000" b="1" dirty="0">
                <a:latin typeface="Times New Roman" panose="02020603050405020304" pitchFamily="18" charset="0"/>
                <a:cs typeface="Times New Roman" panose="02020603050405020304" pitchFamily="18" charset="0"/>
              </a:rPr>
              <a:t>Team Mergers</a:t>
            </a:r>
          </a:p>
          <a:p>
            <a:pPr fontAlgn="base"/>
            <a:r>
              <a:rPr lang="en-US" altLang="zh-CN" sz="2000" dirty="0">
                <a:latin typeface="Times New Roman" panose="02020603050405020304" pitchFamily="18" charset="0"/>
                <a:cs typeface="Times New Roman" panose="02020603050405020304" pitchFamily="18" charset="0"/>
              </a:rPr>
              <a:t>Team mergers are not allowed.</a:t>
            </a:r>
          </a:p>
          <a:p>
            <a:pPr fontAlgn="base"/>
            <a:endParaRPr lang="en-US" altLang="zh-CN" sz="2000" b="1" dirty="0">
              <a:latin typeface="Times New Roman" panose="02020603050405020304" pitchFamily="18" charset="0"/>
              <a:cs typeface="Times New Roman" panose="02020603050405020304" pitchFamily="18" charset="0"/>
            </a:endParaRPr>
          </a:p>
          <a:p>
            <a:pPr fontAlgn="base"/>
            <a:r>
              <a:rPr lang="en-US" altLang="zh-CN" sz="2000" b="1" dirty="0">
                <a:latin typeface="Times New Roman" panose="02020603050405020304" pitchFamily="18" charset="0"/>
                <a:cs typeface="Times New Roman" panose="02020603050405020304" pitchFamily="18" charset="0"/>
              </a:rPr>
              <a:t>Team Limits</a:t>
            </a:r>
          </a:p>
          <a:p>
            <a:pPr fontAlgn="base"/>
            <a:r>
              <a:rPr lang="en-US" altLang="zh-CN" sz="2000" dirty="0">
                <a:latin typeface="Times New Roman" panose="02020603050405020304" pitchFamily="18" charset="0"/>
                <a:cs typeface="Times New Roman" panose="02020603050405020304" pitchFamily="18" charset="0"/>
              </a:rPr>
              <a:t>The team size is 3-4 participants per team.</a:t>
            </a:r>
          </a:p>
          <a:p>
            <a:pPr fontAlgn="base"/>
            <a:endParaRPr lang="en-US" altLang="zh-CN" sz="2000" dirty="0">
              <a:latin typeface="Times New Roman" panose="02020603050405020304" pitchFamily="18" charset="0"/>
              <a:cs typeface="Times New Roman" panose="02020603050405020304" pitchFamily="18" charset="0"/>
            </a:endParaRPr>
          </a:p>
          <a:p>
            <a:pPr fontAlgn="base"/>
            <a:r>
              <a:rPr lang="en-US" altLang="zh-CN" sz="2000" b="1" dirty="0">
                <a:latin typeface="Times New Roman" panose="02020603050405020304" pitchFamily="18" charset="0"/>
                <a:cs typeface="Times New Roman" panose="02020603050405020304" pitchFamily="18" charset="0"/>
              </a:rPr>
              <a:t>Submission Limits</a:t>
            </a:r>
          </a:p>
          <a:p>
            <a:pPr fontAlgn="base"/>
            <a:r>
              <a:rPr lang="en-US" altLang="zh-CN" sz="2000" dirty="0">
                <a:latin typeface="Times New Roman" panose="02020603050405020304" pitchFamily="18" charset="0"/>
                <a:cs typeface="Times New Roman" panose="02020603050405020304" pitchFamily="18" charset="0"/>
              </a:rPr>
              <a:t>You may submit a maximum of 5 entries per day.</a:t>
            </a:r>
          </a:p>
          <a:p>
            <a:pPr fontAlgn="base"/>
            <a:r>
              <a:rPr lang="en-US" altLang="zh-CN" sz="2000" dirty="0">
                <a:latin typeface="Times New Roman" panose="02020603050405020304" pitchFamily="18" charset="0"/>
                <a:cs typeface="Times New Roman" panose="02020603050405020304" pitchFamily="18" charset="0"/>
              </a:rPr>
              <a:t>You can only select 1 final submission for judging.</a:t>
            </a:r>
          </a:p>
          <a:p>
            <a:pPr fontAlgn="base"/>
            <a:endParaRPr lang="en-US" altLang="zh-CN" sz="2000" dirty="0">
              <a:latin typeface="Times New Roman" panose="02020603050405020304" pitchFamily="18" charset="0"/>
              <a:cs typeface="Times New Roman" panose="02020603050405020304" pitchFamily="18" charset="0"/>
            </a:endParaRPr>
          </a:p>
          <a:p>
            <a:pPr fontAlgn="base"/>
            <a:r>
              <a:rPr lang="en-US" altLang="zh-CN" sz="2000" b="1" dirty="0">
                <a:latin typeface="Times New Roman" panose="02020603050405020304" pitchFamily="18" charset="0"/>
                <a:cs typeface="Times New Roman" panose="02020603050405020304" pitchFamily="18" charset="0"/>
              </a:rPr>
              <a:t>Competition Timeline</a:t>
            </a:r>
          </a:p>
          <a:p>
            <a:pPr fontAlgn="base"/>
            <a:r>
              <a:rPr lang="en-US" altLang="zh-CN" sz="2000" dirty="0">
                <a:latin typeface="Times New Roman" panose="02020603050405020304" pitchFamily="18" charset="0"/>
                <a:cs typeface="Times New Roman" panose="02020603050405020304" pitchFamily="18" charset="0"/>
              </a:rPr>
              <a:t>Start Date: March 11, 2018</a:t>
            </a:r>
          </a:p>
          <a:p>
            <a:pPr fontAlgn="base"/>
            <a:r>
              <a:rPr lang="en-US" altLang="zh-CN" sz="2000" dirty="0">
                <a:latin typeface="Times New Roman" panose="02020603050405020304" pitchFamily="18" charset="0"/>
                <a:cs typeface="Times New Roman" panose="02020603050405020304" pitchFamily="18" charset="0"/>
              </a:rPr>
              <a:t>Entry Deadline: March 29, 2018</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0782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2B7909-3873-4DEA-8F6B-F757A9FA9618}"/>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2D564525-1C67-4F59-AF24-8534C538215E}"/>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68CB13-DB13-46E6-A4E7-FBB25DB047FB}"/>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2A0469B7-3578-4C8D-8B10-8D2A48466C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TextBox 7">
            <a:extLst>
              <a:ext uri="{FF2B5EF4-FFF2-40B4-BE49-F238E27FC236}">
                <a16:creationId xmlns:a16="http://schemas.microsoft.com/office/drawing/2014/main" id="{4BF5B257-4C71-4171-9CD0-D8EFBD018280}"/>
              </a:ext>
            </a:extLst>
          </p:cNvPr>
          <p:cNvSpPr txBox="1"/>
          <p:nvPr/>
        </p:nvSpPr>
        <p:spPr>
          <a:xfrm>
            <a:off x="758952" y="782116"/>
            <a:ext cx="9900562" cy="5355312"/>
          </a:xfrm>
          <a:prstGeom prst="rect">
            <a:avLst/>
          </a:prstGeom>
          <a:noFill/>
        </p:spPr>
        <p:txBody>
          <a:bodyPr wrap="square" rtlCol="0">
            <a:spAutoFit/>
          </a:bodyPr>
          <a:lstStyle/>
          <a:p>
            <a:pPr fontAlgn="base"/>
            <a:r>
              <a:rPr lang="en-US" altLang="zh-CN" b="1" dirty="0">
                <a:latin typeface="Times New Roman" panose="02020603050405020304" pitchFamily="18" charset="0"/>
                <a:cs typeface="Times New Roman" panose="02020603050405020304" pitchFamily="18" charset="0"/>
              </a:rPr>
              <a:t>SHOPEE DATA USE:</a:t>
            </a:r>
            <a:endParaRPr lang="en-US" altLang="zh-CN" dirty="0">
              <a:latin typeface="Times New Roman" panose="02020603050405020304" pitchFamily="18" charset="0"/>
              <a:cs typeface="Times New Roman" panose="02020603050405020304" pitchFamily="18" charset="0"/>
            </a:endParaRPr>
          </a:p>
          <a:p>
            <a:pPr fontAlgn="base"/>
            <a:r>
              <a:rPr lang="en-US" altLang="zh-CN" dirty="0">
                <a:latin typeface="Times New Roman" panose="02020603050405020304" pitchFamily="18" charset="0"/>
                <a:cs typeface="Times New Roman" panose="02020603050405020304" pitchFamily="18" charset="0"/>
              </a:rPr>
              <a:t>You agree that use of, and access to,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data provided for this Competition is provided for the limited purpose of, and in connection with, your participation in the Competition.</a:t>
            </a:r>
          </a:p>
          <a:p>
            <a:pPr fontAlgn="base"/>
            <a:r>
              <a:rPr lang="en-US" altLang="zh-CN" dirty="0">
                <a:latin typeface="Times New Roman" panose="02020603050405020304" pitchFamily="18" charset="0"/>
                <a:cs typeface="Times New Roman" panose="02020603050405020304" pitchFamily="18" charset="0"/>
              </a:rPr>
              <a:t>You will not: (a) use or access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Data for any commercial, gambling, or illegal purpose; (b) copy, modify, reproduce, license, sublicense, distribute, transmit, republish, exhibit, or display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Data (except to the extent copying, modifying, reproducing or displaying is necessary and directly related to your participation in the Competition); (c) remove, obscure, or modify any copyright notices or other notices, designations, or attributions within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Data; or (d) use any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Marks or any copyright or other proprietary rights associated with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Data for any purpose without the express written consent of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Marks” means all names, trademarks, logos, symbols, designations, emblems, designs, and trade dress of the </a:t>
            </a:r>
            <a:r>
              <a:rPr lang="en-US" altLang="zh-CN" dirty="0" err="1">
                <a:latin typeface="Times New Roman" panose="02020603050405020304" pitchFamily="18" charset="0"/>
                <a:cs typeface="Times New Roman" panose="02020603050405020304" pitchFamily="18" charset="0"/>
              </a:rPr>
              <a:t>Shopee</a:t>
            </a:r>
            <a:r>
              <a:rPr lang="en-US" altLang="zh-CN" dirty="0">
                <a:latin typeface="Times New Roman" panose="02020603050405020304" pitchFamily="18" charset="0"/>
                <a:cs typeface="Times New Roman" panose="02020603050405020304" pitchFamily="18" charset="0"/>
              </a:rPr>
              <a:t>, together with all identifications, labels, insignia or indicia thereof.</a:t>
            </a:r>
          </a:p>
          <a:p>
            <a:pPr fontAlgn="base"/>
            <a:endParaRPr lang="en-US" altLang="zh-CN" dirty="0">
              <a:latin typeface="Times New Roman" panose="02020603050405020304" pitchFamily="18" charset="0"/>
              <a:cs typeface="Times New Roman" panose="02020603050405020304" pitchFamily="18" charset="0"/>
            </a:endParaRPr>
          </a:p>
          <a:p>
            <a:pPr fontAlgn="base"/>
            <a:r>
              <a:rPr lang="en-US" altLang="zh-CN" b="1" dirty="0">
                <a:latin typeface="Times New Roman" panose="02020603050405020304" pitchFamily="18" charset="0"/>
                <a:cs typeface="Times New Roman" panose="02020603050405020304" pitchFamily="18" charset="0"/>
              </a:rPr>
              <a:t>DETERMINING WINNERS:</a:t>
            </a:r>
          </a:p>
          <a:p>
            <a:pPr fontAlgn="base"/>
            <a:r>
              <a:rPr lang="en-US" altLang="zh-CN" dirty="0">
                <a:latin typeface="Times New Roman" panose="02020603050405020304" pitchFamily="18" charset="0"/>
                <a:cs typeface="Times New Roman" panose="02020603050405020304" pitchFamily="18" charset="0"/>
              </a:rPr>
              <a:t>Each Submission will be scored and ranked by the evaluation metric set forth on the Competition Website. During the Competition, the current ranking will be visible on the Competition Website’s leaderboard. The potential winner(s) are determined solely by the leaderboard ranking on the private leaderboard as set forth on the Competition Website, subject to compliance with these Rules.</a:t>
            </a:r>
          </a:p>
          <a:p>
            <a:pPr fontAlgn="base"/>
            <a:r>
              <a:rPr lang="en-US" altLang="zh-CN" dirty="0">
                <a:latin typeface="Times New Roman" panose="02020603050405020304" pitchFamily="18" charset="0"/>
                <a:cs typeface="Times New Roman" panose="02020603050405020304" pitchFamily="18" charset="0"/>
              </a:rPr>
              <a:t>In the event of a tie, the Submission that was entered first to the Competition will be the winner.</a:t>
            </a:r>
          </a:p>
        </p:txBody>
      </p:sp>
    </p:spTree>
    <p:extLst>
      <p:ext uri="{BB962C8B-B14F-4D97-AF65-F5344CB8AC3E}">
        <p14:creationId xmlns:p14="http://schemas.microsoft.com/office/powerpoint/2010/main" val="108105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AF603A-099F-474C-88E4-CEC77525A07B}"/>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92913B2E-65AD-4A56-9A54-C8AD13927B77}"/>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5B3A3E-C31C-452F-B3B5-9D21FCBF264D}"/>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DDFF332-D4FD-424C-978A-D6F45236D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TextBox 7">
            <a:extLst>
              <a:ext uri="{FF2B5EF4-FFF2-40B4-BE49-F238E27FC236}">
                <a16:creationId xmlns:a16="http://schemas.microsoft.com/office/drawing/2014/main" id="{E41692EA-E2CC-41DE-BDEC-73807B034D29}"/>
              </a:ext>
            </a:extLst>
          </p:cNvPr>
          <p:cNvSpPr txBox="1"/>
          <p:nvPr/>
        </p:nvSpPr>
        <p:spPr>
          <a:xfrm>
            <a:off x="2392680" y="1047163"/>
            <a:ext cx="740664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Competition Time Line</a:t>
            </a:r>
            <a:endParaRPr lang="zh-CN" altLang="en-US"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659288-7525-41D5-8FF9-0D44F6EFD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080" y="1832839"/>
            <a:ext cx="9641840" cy="3977998"/>
          </a:xfrm>
          <a:prstGeom prst="rect">
            <a:avLst/>
          </a:prstGeom>
        </p:spPr>
      </p:pic>
    </p:spTree>
    <p:extLst>
      <p:ext uri="{BB962C8B-B14F-4D97-AF65-F5344CB8AC3E}">
        <p14:creationId xmlns:p14="http://schemas.microsoft.com/office/powerpoint/2010/main" val="372272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949138-1B26-4661-84F2-CD456DBF60C5}"/>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DE6CDA1-078D-4A0A-B5F2-2E5333660BD9}"/>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72798B-7FF2-472B-8685-F82D64AD7FE6}"/>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0B4F8479-D95C-49CC-8D55-5D1832515F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11" name="TextBox 10">
            <a:extLst>
              <a:ext uri="{FF2B5EF4-FFF2-40B4-BE49-F238E27FC236}">
                <a16:creationId xmlns:a16="http://schemas.microsoft.com/office/drawing/2014/main" id="{09068D8A-4098-4694-8929-17DCCBF6FDEF}"/>
              </a:ext>
            </a:extLst>
          </p:cNvPr>
          <p:cNvSpPr txBox="1"/>
          <p:nvPr/>
        </p:nvSpPr>
        <p:spPr>
          <a:xfrm>
            <a:off x="392768" y="2551837"/>
            <a:ext cx="4102222" cy="286232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Kaggle</a:t>
            </a:r>
            <a:r>
              <a:rPr lang="en-US" altLang="zh-CN" dirty="0">
                <a:latin typeface="Times New Roman" panose="02020603050405020304" pitchFamily="18" charset="0"/>
                <a:cs typeface="Times New Roman" panose="02020603050405020304" pitchFamily="18" charset="0"/>
              </a:rPr>
              <a:t> is a platform for predictive modelling and analytics competitions in which statisticians and data miners compete to produce the best models for predicting and describing the datasets uploaded by companies and users.</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Website: </a:t>
            </a:r>
            <a:r>
              <a:rPr lang="en-US" altLang="zh-CN" dirty="0">
                <a:latin typeface="Times New Roman" panose="02020603050405020304" pitchFamily="18" charset="0"/>
                <a:cs typeface="Times New Roman" panose="02020603050405020304" pitchFamily="18" charset="0"/>
                <a:hlinkClick r:id="rId3"/>
              </a:rPr>
              <a:t>https://www.kaggle.com/c/shopee-iet-machine-learning-competition</a:t>
            </a:r>
            <a:endParaRPr lang="zh-CN" alt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B21EFCA-835E-4C29-B481-88F15DA2DDD3}"/>
              </a:ext>
            </a:extLst>
          </p:cNvPr>
          <p:cNvSpPr txBox="1"/>
          <p:nvPr/>
        </p:nvSpPr>
        <p:spPr>
          <a:xfrm>
            <a:off x="3301780" y="998082"/>
            <a:ext cx="628192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We will be using Kaggle for this competition</a:t>
            </a:r>
            <a:endParaRPr lang="zh-CN" altLang="en-US" sz="24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5E68936-71F5-4F0D-85D6-252793E36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137" y="1889600"/>
            <a:ext cx="6518737" cy="3546642"/>
          </a:xfrm>
          <a:prstGeom prst="rect">
            <a:avLst/>
          </a:prstGeom>
        </p:spPr>
      </p:pic>
    </p:spTree>
    <p:extLst>
      <p:ext uri="{BB962C8B-B14F-4D97-AF65-F5344CB8AC3E}">
        <p14:creationId xmlns:p14="http://schemas.microsoft.com/office/powerpoint/2010/main" val="382404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AF603A-099F-474C-88E4-CEC77525A07B}"/>
              </a:ext>
            </a:extLst>
          </p:cNvPr>
          <p:cNvGrpSpPr/>
          <p:nvPr/>
        </p:nvGrpSpPr>
        <p:grpSpPr>
          <a:xfrm>
            <a:off x="0" y="9939"/>
            <a:ext cx="12192000" cy="6858000"/>
            <a:chOff x="0" y="0"/>
            <a:chExt cx="12192000" cy="6858000"/>
          </a:xfrm>
        </p:grpSpPr>
        <p:sp>
          <p:nvSpPr>
            <p:cNvPr id="5" name="Rectangle 4">
              <a:extLst>
                <a:ext uri="{FF2B5EF4-FFF2-40B4-BE49-F238E27FC236}">
                  <a16:creationId xmlns:a16="http://schemas.microsoft.com/office/drawing/2014/main" id="{92913B2E-65AD-4A56-9A54-C8AD13927B77}"/>
                </a:ext>
              </a:extLst>
            </p:cNvPr>
            <p:cNvSpPr/>
            <p:nvPr/>
          </p:nvSpPr>
          <p:spPr>
            <a:xfrm>
              <a:off x="0" y="0"/>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5B3A3E-C31C-452F-B3B5-9D21FCBF264D}"/>
                </a:ext>
              </a:extLst>
            </p:cNvPr>
            <p:cNvSpPr/>
            <p:nvPr/>
          </p:nvSpPr>
          <p:spPr>
            <a:xfrm>
              <a:off x="0" y="6295948"/>
              <a:ext cx="12192000" cy="5620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DDFF332-D4FD-424C-978A-D6F45236D3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9826" y="0"/>
              <a:ext cx="1193446" cy="562051"/>
            </a:xfrm>
            <a:prstGeom prst="rect">
              <a:avLst/>
            </a:prstGeom>
          </p:spPr>
        </p:pic>
      </p:grpSp>
      <p:sp>
        <p:nvSpPr>
          <p:cNvPr id="8" name="TextBox 7">
            <a:extLst>
              <a:ext uri="{FF2B5EF4-FFF2-40B4-BE49-F238E27FC236}">
                <a16:creationId xmlns:a16="http://schemas.microsoft.com/office/drawing/2014/main" id="{58C34D9E-7AB5-4780-A56C-BE5686A30F68}"/>
              </a:ext>
            </a:extLst>
          </p:cNvPr>
          <p:cNvSpPr txBox="1"/>
          <p:nvPr/>
        </p:nvSpPr>
        <p:spPr>
          <a:xfrm>
            <a:off x="2311400" y="2915719"/>
            <a:ext cx="7569200" cy="523220"/>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Introduction to Mentor System</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855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866</Words>
  <Application>Microsoft Macintosh PowerPoint</Application>
  <PresentationFormat>Widescreen</PresentationFormat>
  <Paragraphs>102</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等线</vt:lpstr>
      <vt:lpstr>等线 Light</vt:lpstr>
      <vt:lpstr>Arial</vt:lpstr>
      <vt:lpstr>Baskerville Old Face</vt:lpstr>
      <vt:lpstr>Times New Roman</vt:lpstr>
      <vt:lpstr>Office Theme</vt:lpstr>
      <vt:lpstr>PowerPoint Presentation</vt:lpstr>
      <vt:lpstr>                      Welcome our Guest                              Pan Yaozhang                                                     from Data Science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 DAIYING#</dc:creator>
  <cp:lastModifiedBy>Microsoft Office User</cp:lastModifiedBy>
  <cp:revision>32</cp:revision>
  <dcterms:created xsi:type="dcterms:W3CDTF">2018-03-06T06:06:41Z</dcterms:created>
  <dcterms:modified xsi:type="dcterms:W3CDTF">2018-03-12T08:18:21Z</dcterms:modified>
</cp:coreProperties>
</file>